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1" r:id="rId15"/>
    <p:sldId id="282" r:id="rId16"/>
    <p:sldId id="283" r:id="rId17"/>
    <p:sldId id="284" r:id="rId18"/>
    <p:sldId id="274" r:id="rId19"/>
    <p:sldId id="286" r:id="rId20"/>
    <p:sldId id="275" r:id="rId21"/>
    <p:sldId id="287"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0"/>
    <p:restoredTop sz="94694"/>
  </p:normalViewPr>
  <p:slideViewPr>
    <p:cSldViewPr snapToGrid="0" snapToObjects="1">
      <p:cViewPr varScale="1">
        <p:scale>
          <a:sx n="110" d="100"/>
          <a:sy n="110" d="100"/>
        </p:scale>
        <p:origin x="17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5F87C-60C9-4F53-BF1D-45B9A61666ED}"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D5074E3C-57D0-480B-955D-3FBC427F28CE}">
      <dgm:prSet/>
      <dgm:spPr/>
      <dgm:t>
        <a:bodyPr/>
        <a:lstStyle/>
        <a:p>
          <a:r>
            <a:rPr lang="en-US"/>
            <a:t>Replace</a:t>
          </a:r>
        </a:p>
      </dgm:t>
    </dgm:pt>
    <dgm:pt modelId="{C343AA4D-C0C8-452B-B03B-5E37C8B48E8D}" type="parTrans" cxnId="{C5C1CB34-B1BE-42BA-B9C2-EAC94D861CF0}">
      <dgm:prSet/>
      <dgm:spPr/>
      <dgm:t>
        <a:bodyPr/>
        <a:lstStyle/>
        <a:p>
          <a:endParaRPr lang="en-US"/>
        </a:p>
      </dgm:t>
    </dgm:pt>
    <dgm:pt modelId="{54B27A62-634A-4BB7-82F7-BA735CEB314B}" type="sibTrans" cxnId="{C5C1CB34-B1BE-42BA-B9C2-EAC94D861CF0}">
      <dgm:prSet/>
      <dgm:spPr/>
      <dgm:t>
        <a:bodyPr/>
        <a:lstStyle/>
        <a:p>
          <a:endParaRPr lang="en-US"/>
        </a:p>
      </dgm:t>
    </dgm:pt>
    <dgm:pt modelId="{BAF341F1-B31B-41EA-BEAF-91799B61154C}">
      <dgm:prSet/>
      <dgm:spPr/>
      <dgm:t>
        <a:bodyPr/>
        <a:lstStyle/>
        <a:p>
          <a:r>
            <a:rPr lang="en-US" dirty="0"/>
            <a:t>Replace Reductionist theory with a Holistic, multi-parameter, systems approach</a:t>
          </a:r>
        </a:p>
      </dgm:t>
    </dgm:pt>
    <dgm:pt modelId="{75819363-D1DE-489E-A432-B5CC783FA5E1}" type="parTrans" cxnId="{55628063-04C2-48FE-98AE-840043EA81B1}">
      <dgm:prSet/>
      <dgm:spPr/>
      <dgm:t>
        <a:bodyPr/>
        <a:lstStyle/>
        <a:p>
          <a:endParaRPr lang="en-US"/>
        </a:p>
      </dgm:t>
    </dgm:pt>
    <dgm:pt modelId="{37CB83B2-51BC-432B-85BD-279DCFF8AE9E}" type="sibTrans" cxnId="{55628063-04C2-48FE-98AE-840043EA81B1}">
      <dgm:prSet/>
      <dgm:spPr/>
      <dgm:t>
        <a:bodyPr/>
        <a:lstStyle/>
        <a:p>
          <a:endParaRPr lang="en-US"/>
        </a:p>
      </dgm:t>
    </dgm:pt>
    <dgm:pt modelId="{A6C356E9-3E10-4EDA-BE92-086E552619B5}">
      <dgm:prSet/>
      <dgm:spPr/>
      <dgm:t>
        <a:bodyPr/>
        <a:lstStyle/>
        <a:p>
          <a:r>
            <a:rPr lang="en-US"/>
            <a:t>Replace</a:t>
          </a:r>
        </a:p>
      </dgm:t>
    </dgm:pt>
    <dgm:pt modelId="{354DAA9E-6547-49C6-89B7-153EB7242672}" type="parTrans" cxnId="{0B3F5DCB-D789-421A-B039-C53D75BDDC32}">
      <dgm:prSet/>
      <dgm:spPr/>
      <dgm:t>
        <a:bodyPr/>
        <a:lstStyle/>
        <a:p>
          <a:endParaRPr lang="en-US"/>
        </a:p>
      </dgm:t>
    </dgm:pt>
    <dgm:pt modelId="{D418D464-0533-4AA4-B4BA-3C50155191FF}" type="sibTrans" cxnId="{0B3F5DCB-D789-421A-B039-C53D75BDDC32}">
      <dgm:prSet/>
      <dgm:spPr/>
      <dgm:t>
        <a:bodyPr/>
        <a:lstStyle/>
        <a:p>
          <a:endParaRPr lang="en-US"/>
        </a:p>
      </dgm:t>
    </dgm:pt>
    <dgm:pt modelId="{43B84935-00F6-4C94-9EDF-4FD7CD49D98C}">
      <dgm:prSet/>
      <dgm:spPr/>
      <dgm:t>
        <a:bodyPr/>
        <a:lstStyle/>
        <a:p>
          <a:r>
            <a:rPr lang="en-US" dirty="0"/>
            <a:t>Replace standard nutrition studies with ML</a:t>
          </a:r>
        </a:p>
      </dgm:t>
    </dgm:pt>
    <dgm:pt modelId="{FF59B9A5-6350-4B85-B7E1-79FE84BB2FAE}" type="parTrans" cxnId="{D7EB196F-AE51-4753-931F-7D7102C322CB}">
      <dgm:prSet/>
      <dgm:spPr/>
      <dgm:t>
        <a:bodyPr/>
        <a:lstStyle/>
        <a:p>
          <a:endParaRPr lang="en-US"/>
        </a:p>
      </dgm:t>
    </dgm:pt>
    <dgm:pt modelId="{26E74F5C-3E3F-4FE5-BBE7-DC52B2F1672E}" type="sibTrans" cxnId="{D7EB196F-AE51-4753-931F-7D7102C322CB}">
      <dgm:prSet/>
      <dgm:spPr/>
      <dgm:t>
        <a:bodyPr/>
        <a:lstStyle/>
        <a:p>
          <a:endParaRPr lang="en-US"/>
        </a:p>
      </dgm:t>
    </dgm:pt>
    <dgm:pt modelId="{5E865768-9D17-4353-B5BA-F8904EB29C64}">
      <dgm:prSet/>
      <dgm:spPr/>
      <dgm:t>
        <a:bodyPr/>
        <a:lstStyle/>
        <a:p>
          <a:r>
            <a:rPr lang="en-US"/>
            <a:t>Replace</a:t>
          </a:r>
        </a:p>
      </dgm:t>
    </dgm:pt>
    <dgm:pt modelId="{77D5006C-98B1-4515-875D-B7157A94C84A}" type="parTrans" cxnId="{C0923BDE-3649-448F-B7CE-9262E0B13753}">
      <dgm:prSet/>
      <dgm:spPr/>
      <dgm:t>
        <a:bodyPr/>
        <a:lstStyle/>
        <a:p>
          <a:endParaRPr lang="en-US"/>
        </a:p>
      </dgm:t>
    </dgm:pt>
    <dgm:pt modelId="{3C96186F-EEFD-40AC-8440-EB8CD3288CD2}" type="sibTrans" cxnId="{C0923BDE-3649-448F-B7CE-9262E0B13753}">
      <dgm:prSet/>
      <dgm:spPr/>
      <dgm:t>
        <a:bodyPr/>
        <a:lstStyle/>
        <a:p>
          <a:endParaRPr lang="en-US"/>
        </a:p>
      </dgm:t>
    </dgm:pt>
    <dgm:pt modelId="{2F6609F6-922F-4E8A-95EA-E77D6BC20FDD}">
      <dgm:prSet/>
      <dgm:spPr/>
      <dgm:t>
        <a:bodyPr/>
        <a:lstStyle/>
        <a:p>
          <a:r>
            <a:rPr lang="en-US"/>
            <a:t>Replace one-size-fits-all recommendations with personalized nutrition </a:t>
          </a:r>
        </a:p>
      </dgm:t>
    </dgm:pt>
    <dgm:pt modelId="{C368A49F-C63F-46FC-81D2-443DFA8E368D}" type="parTrans" cxnId="{2D8A2663-F2E3-4E84-B8F1-9B77F40F5B24}">
      <dgm:prSet/>
      <dgm:spPr/>
      <dgm:t>
        <a:bodyPr/>
        <a:lstStyle/>
        <a:p>
          <a:endParaRPr lang="en-US"/>
        </a:p>
      </dgm:t>
    </dgm:pt>
    <dgm:pt modelId="{931E8686-B417-416B-A6E7-B11E15130AC1}" type="sibTrans" cxnId="{2D8A2663-F2E3-4E84-B8F1-9B77F40F5B24}">
      <dgm:prSet/>
      <dgm:spPr/>
      <dgm:t>
        <a:bodyPr/>
        <a:lstStyle/>
        <a:p>
          <a:endParaRPr lang="en-US"/>
        </a:p>
      </dgm:t>
    </dgm:pt>
    <dgm:pt modelId="{84842EC0-8758-8C47-B859-52DD14CBA41F}" type="pres">
      <dgm:prSet presAssocID="{29B5F87C-60C9-4F53-BF1D-45B9A61666ED}" presName="Name0" presStyleCnt="0">
        <dgm:presLayoutVars>
          <dgm:dir/>
          <dgm:animLvl val="lvl"/>
          <dgm:resizeHandles val="exact"/>
        </dgm:presLayoutVars>
      </dgm:prSet>
      <dgm:spPr/>
    </dgm:pt>
    <dgm:pt modelId="{36E0BFD7-E231-1D40-83FD-036AB5C83C38}" type="pres">
      <dgm:prSet presAssocID="{D5074E3C-57D0-480B-955D-3FBC427F28CE}" presName="linNode" presStyleCnt="0"/>
      <dgm:spPr/>
    </dgm:pt>
    <dgm:pt modelId="{4238324F-4A48-B34B-9FE4-04C685D9C9D7}" type="pres">
      <dgm:prSet presAssocID="{D5074E3C-57D0-480B-955D-3FBC427F28CE}" presName="parentText" presStyleLbl="alignNode1" presStyleIdx="0" presStyleCnt="3">
        <dgm:presLayoutVars>
          <dgm:chMax val="1"/>
          <dgm:bulletEnabled/>
        </dgm:presLayoutVars>
      </dgm:prSet>
      <dgm:spPr/>
    </dgm:pt>
    <dgm:pt modelId="{C702F358-952A-084F-A30A-4AFA6ECA49B8}" type="pres">
      <dgm:prSet presAssocID="{D5074E3C-57D0-480B-955D-3FBC427F28CE}" presName="descendantText" presStyleLbl="alignAccFollowNode1" presStyleIdx="0" presStyleCnt="3">
        <dgm:presLayoutVars>
          <dgm:bulletEnabled/>
        </dgm:presLayoutVars>
      </dgm:prSet>
      <dgm:spPr/>
    </dgm:pt>
    <dgm:pt modelId="{69A55629-4AA7-AB4F-90EC-5D7594E670A8}" type="pres">
      <dgm:prSet presAssocID="{54B27A62-634A-4BB7-82F7-BA735CEB314B}" presName="sp" presStyleCnt="0"/>
      <dgm:spPr/>
    </dgm:pt>
    <dgm:pt modelId="{522C1142-C193-2143-A2BA-B411D974B0ED}" type="pres">
      <dgm:prSet presAssocID="{A6C356E9-3E10-4EDA-BE92-086E552619B5}" presName="linNode" presStyleCnt="0"/>
      <dgm:spPr/>
    </dgm:pt>
    <dgm:pt modelId="{852DE3EB-ED41-5E41-B555-69C203F4289A}" type="pres">
      <dgm:prSet presAssocID="{A6C356E9-3E10-4EDA-BE92-086E552619B5}" presName="parentText" presStyleLbl="alignNode1" presStyleIdx="1" presStyleCnt="3">
        <dgm:presLayoutVars>
          <dgm:chMax val="1"/>
          <dgm:bulletEnabled/>
        </dgm:presLayoutVars>
      </dgm:prSet>
      <dgm:spPr/>
    </dgm:pt>
    <dgm:pt modelId="{A7D5FA14-16C7-8848-B6B9-6AD1A552AB55}" type="pres">
      <dgm:prSet presAssocID="{A6C356E9-3E10-4EDA-BE92-086E552619B5}" presName="descendantText" presStyleLbl="alignAccFollowNode1" presStyleIdx="1" presStyleCnt="3">
        <dgm:presLayoutVars>
          <dgm:bulletEnabled/>
        </dgm:presLayoutVars>
      </dgm:prSet>
      <dgm:spPr/>
    </dgm:pt>
    <dgm:pt modelId="{E4D37A59-42CC-EA45-9D76-0EF8402698F7}" type="pres">
      <dgm:prSet presAssocID="{D418D464-0533-4AA4-B4BA-3C50155191FF}" presName="sp" presStyleCnt="0"/>
      <dgm:spPr/>
    </dgm:pt>
    <dgm:pt modelId="{9058EE7B-FDF0-E749-9359-8C179BF7127D}" type="pres">
      <dgm:prSet presAssocID="{5E865768-9D17-4353-B5BA-F8904EB29C64}" presName="linNode" presStyleCnt="0"/>
      <dgm:spPr/>
    </dgm:pt>
    <dgm:pt modelId="{382D6304-62C8-5F4D-A524-438E284585BB}" type="pres">
      <dgm:prSet presAssocID="{5E865768-9D17-4353-B5BA-F8904EB29C64}" presName="parentText" presStyleLbl="alignNode1" presStyleIdx="2" presStyleCnt="3">
        <dgm:presLayoutVars>
          <dgm:chMax val="1"/>
          <dgm:bulletEnabled/>
        </dgm:presLayoutVars>
      </dgm:prSet>
      <dgm:spPr/>
    </dgm:pt>
    <dgm:pt modelId="{A6D3DAF0-A266-7843-907C-97CA95767EED}" type="pres">
      <dgm:prSet presAssocID="{5E865768-9D17-4353-B5BA-F8904EB29C64}" presName="descendantText" presStyleLbl="alignAccFollowNode1" presStyleIdx="2" presStyleCnt="3">
        <dgm:presLayoutVars>
          <dgm:bulletEnabled/>
        </dgm:presLayoutVars>
      </dgm:prSet>
      <dgm:spPr/>
    </dgm:pt>
  </dgm:ptLst>
  <dgm:cxnLst>
    <dgm:cxn modelId="{80F61B17-C4AE-9049-A054-F22121980723}" type="presOf" srcId="{5E865768-9D17-4353-B5BA-F8904EB29C64}" destId="{382D6304-62C8-5F4D-A524-438E284585BB}" srcOrd="0" destOrd="0" presId="urn:microsoft.com/office/officeart/2016/7/layout/VerticalSolidActionList"/>
    <dgm:cxn modelId="{CC5D3620-AEAB-1B47-89FB-F789CC526AA0}" type="presOf" srcId="{29B5F87C-60C9-4F53-BF1D-45B9A61666ED}" destId="{84842EC0-8758-8C47-B859-52DD14CBA41F}" srcOrd="0" destOrd="0" presId="urn:microsoft.com/office/officeart/2016/7/layout/VerticalSolidActionList"/>
    <dgm:cxn modelId="{C5C1CB34-B1BE-42BA-B9C2-EAC94D861CF0}" srcId="{29B5F87C-60C9-4F53-BF1D-45B9A61666ED}" destId="{D5074E3C-57D0-480B-955D-3FBC427F28CE}" srcOrd="0" destOrd="0" parTransId="{C343AA4D-C0C8-452B-B03B-5E37C8B48E8D}" sibTransId="{54B27A62-634A-4BB7-82F7-BA735CEB314B}"/>
    <dgm:cxn modelId="{5A267D47-6DB2-6846-B7E0-51E3803B80AB}" type="presOf" srcId="{D5074E3C-57D0-480B-955D-3FBC427F28CE}" destId="{4238324F-4A48-B34B-9FE4-04C685D9C9D7}" srcOrd="0" destOrd="0" presId="urn:microsoft.com/office/officeart/2016/7/layout/VerticalSolidActionList"/>
    <dgm:cxn modelId="{2B55E55A-7708-2B4C-B46C-A092F7D4415D}" type="presOf" srcId="{2F6609F6-922F-4E8A-95EA-E77D6BC20FDD}" destId="{A6D3DAF0-A266-7843-907C-97CA95767EED}" srcOrd="0" destOrd="0" presId="urn:microsoft.com/office/officeart/2016/7/layout/VerticalSolidActionList"/>
    <dgm:cxn modelId="{94030E5C-634D-0F46-B0E7-14B7B5176046}" type="presOf" srcId="{43B84935-00F6-4C94-9EDF-4FD7CD49D98C}" destId="{A7D5FA14-16C7-8848-B6B9-6AD1A552AB55}" srcOrd="0" destOrd="0" presId="urn:microsoft.com/office/officeart/2016/7/layout/VerticalSolidActionList"/>
    <dgm:cxn modelId="{2D8A2663-F2E3-4E84-B8F1-9B77F40F5B24}" srcId="{5E865768-9D17-4353-B5BA-F8904EB29C64}" destId="{2F6609F6-922F-4E8A-95EA-E77D6BC20FDD}" srcOrd="0" destOrd="0" parTransId="{C368A49F-C63F-46FC-81D2-443DFA8E368D}" sibTransId="{931E8686-B417-416B-A6E7-B11E15130AC1}"/>
    <dgm:cxn modelId="{55628063-04C2-48FE-98AE-840043EA81B1}" srcId="{D5074E3C-57D0-480B-955D-3FBC427F28CE}" destId="{BAF341F1-B31B-41EA-BEAF-91799B61154C}" srcOrd="0" destOrd="0" parTransId="{75819363-D1DE-489E-A432-B5CC783FA5E1}" sibTransId="{37CB83B2-51BC-432B-85BD-279DCFF8AE9E}"/>
    <dgm:cxn modelId="{D7EB196F-AE51-4753-931F-7D7102C322CB}" srcId="{A6C356E9-3E10-4EDA-BE92-086E552619B5}" destId="{43B84935-00F6-4C94-9EDF-4FD7CD49D98C}" srcOrd="0" destOrd="0" parTransId="{FF59B9A5-6350-4B85-B7E1-79FE84BB2FAE}" sibTransId="{26E74F5C-3E3F-4FE5-BBE7-DC52B2F1672E}"/>
    <dgm:cxn modelId="{B4B9C7A0-C45F-A440-A9B8-73B0B5662741}" type="presOf" srcId="{A6C356E9-3E10-4EDA-BE92-086E552619B5}" destId="{852DE3EB-ED41-5E41-B555-69C203F4289A}" srcOrd="0" destOrd="0" presId="urn:microsoft.com/office/officeart/2016/7/layout/VerticalSolidActionList"/>
    <dgm:cxn modelId="{0B3F5DCB-D789-421A-B039-C53D75BDDC32}" srcId="{29B5F87C-60C9-4F53-BF1D-45B9A61666ED}" destId="{A6C356E9-3E10-4EDA-BE92-086E552619B5}" srcOrd="1" destOrd="0" parTransId="{354DAA9E-6547-49C6-89B7-153EB7242672}" sibTransId="{D418D464-0533-4AA4-B4BA-3C50155191FF}"/>
    <dgm:cxn modelId="{C0923BDE-3649-448F-B7CE-9262E0B13753}" srcId="{29B5F87C-60C9-4F53-BF1D-45B9A61666ED}" destId="{5E865768-9D17-4353-B5BA-F8904EB29C64}" srcOrd="2" destOrd="0" parTransId="{77D5006C-98B1-4515-875D-B7157A94C84A}" sibTransId="{3C96186F-EEFD-40AC-8440-EB8CD3288CD2}"/>
    <dgm:cxn modelId="{FEFE91FD-1287-3D40-A75C-C5BA55231EAA}" type="presOf" srcId="{BAF341F1-B31B-41EA-BEAF-91799B61154C}" destId="{C702F358-952A-084F-A30A-4AFA6ECA49B8}" srcOrd="0" destOrd="0" presId="urn:microsoft.com/office/officeart/2016/7/layout/VerticalSolidActionList"/>
    <dgm:cxn modelId="{CE557918-787F-ED41-9834-56EE1D59FA74}" type="presParOf" srcId="{84842EC0-8758-8C47-B859-52DD14CBA41F}" destId="{36E0BFD7-E231-1D40-83FD-036AB5C83C38}" srcOrd="0" destOrd="0" presId="urn:microsoft.com/office/officeart/2016/7/layout/VerticalSolidActionList"/>
    <dgm:cxn modelId="{9BE7BB29-B3C0-5949-B9AC-B4D193A68BD5}" type="presParOf" srcId="{36E0BFD7-E231-1D40-83FD-036AB5C83C38}" destId="{4238324F-4A48-B34B-9FE4-04C685D9C9D7}" srcOrd="0" destOrd="0" presId="urn:microsoft.com/office/officeart/2016/7/layout/VerticalSolidActionList"/>
    <dgm:cxn modelId="{085E05C9-C733-AC40-88C5-0231689C7A89}" type="presParOf" srcId="{36E0BFD7-E231-1D40-83FD-036AB5C83C38}" destId="{C702F358-952A-084F-A30A-4AFA6ECA49B8}" srcOrd="1" destOrd="0" presId="urn:microsoft.com/office/officeart/2016/7/layout/VerticalSolidActionList"/>
    <dgm:cxn modelId="{0EB0576E-DA76-C946-B2A4-D2C4CDBF6278}" type="presParOf" srcId="{84842EC0-8758-8C47-B859-52DD14CBA41F}" destId="{69A55629-4AA7-AB4F-90EC-5D7594E670A8}" srcOrd="1" destOrd="0" presId="urn:microsoft.com/office/officeart/2016/7/layout/VerticalSolidActionList"/>
    <dgm:cxn modelId="{4AC40882-E9DF-2648-97DD-9E2EEB8F98F1}" type="presParOf" srcId="{84842EC0-8758-8C47-B859-52DD14CBA41F}" destId="{522C1142-C193-2143-A2BA-B411D974B0ED}" srcOrd="2" destOrd="0" presId="urn:microsoft.com/office/officeart/2016/7/layout/VerticalSolidActionList"/>
    <dgm:cxn modelId="{D587B178-B7BB-084A-B003-6B064021B3D6}" type="presParOf" srcId="{522C1142-C193-2143-A2BA-B411D974B0ED}" destId="{852DE3EB-ED41-5E41-B555-69C203F4289A}" srcOrd="0" destOrd="0" presId="urn:microsoft.com/office/officeart/2016/7/layout/VerticalSolidActionList"/>
    <dgm:cxn modelId="{65D510FA-C72E-884F-A3DD-CC83E533C2F3}" type="presParOf" srcId="{522C1142-C193-2143-A2BA-B411D974B0ED}" destId="{A7D5FA14-16C7-8848-B6B9-6AD1A552AB55}" srcOrd="1" destOrd="0" presId="urn:microsoft.com/office/officeart/2016/7/layout/VerticalSolidActionList"/>
    <dgm:cxn modelId="{0FF5851A-BA8C-9942-B206-0C52A7147601}" type="presParOf" srcId="{84842EC0-8758-8C47-B859-52DD14CBA41F}" destId="{E4D37A59-42CC-EA45-9D76-0EF8402698F7}" srcOrd="3" destOrd="0" presId="urn:microsoft.com/office/officeart/2016/7/layout/VerticalSolidActionList"/>
    <dgm:cxn modelId="{50C481E9-3C2B-0143-AF0F-40482EB6502B}" type="presParOf" srcId="{84842EC0-8758-8C47-B859-52DD14CBA41F}" destId="{9058EE7B-FDF0-E749-9359-8C179BF7127D}" srcOrd="4" destOrd="0" presId="urn:microsoft.com/office/officeart/2016/7/layout/VerticalSolidActionList"/>
    <dgm:cxn modelId="{B91772D1-4B9A-4944-8E0B-81B805A2C6A3}" type="presParOf" srcId="{9058EE7B-FDF0-E749-9359-8C179BF7127D}" destId="{382D6304-62C8-5F4D-A524-438E284585BB}" srcOrd="0" destOrd="0" presId="urn:microsoft.com/office/officeart/2016/7/layout/VerticalSolidActionList"/>
    <dgm:cxn modelId="{52DC03B9-CA4A-694B-805C-45FDD2514614}" type="presParOf" srcId="{9058EE7B-FDF0-E749-9359-8C179BF7127D}" destId="{A6D3DAF0-A266-7843-907C-97CA95767EE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2F358-952A-084F-A30A-4AFA6ECA49B8}">
      <dsp:nvSpPr>
        <dsp:cNvPr id="0" name=""/>
        <dsp:cNvSpPr/>
      </dsp:nvSpPr>
      <dsp:spPr>
        <a:xfrm>
          <a:off x="1302720" y="1839"/>
          <a:ext cx="5210883" cy="18851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478835" rIns="101106" bIns="478835" numCol="1" spcCol="1270" anchor="ctr" anchorCtr="0">
          <a:noAutofit/>
        </a:bodyPr>
        <a:lstStyle/>
        <a:p>
          <a:pPr marL="0" lvl="0" indent="0" algn="l" defTabSz="977900">
            <a:lnSpc>
              <a:spcPct val="90000"/>
            </a:lnSpc>
            <a:spcBef>
              <a:spcPct val="0"/>
            </a:spcBef>
            <a:spcAft>
              <a:spcPct val="35000"/>
            </a:spcAft>
            <a:buNone/>
          </a:pPr>
          <a:r>
            <a:rPr lang="en-US" sz="2200" kern="1200" dirty="0"/>
            <a:t>Replace Reductionist theory with a Holistic, multi-parameter, systems approach</a:t>
          </a:r>
        </a:p>
      </dsp:txBody>
      <dsp:txXfrm>
        <a:off x="1302720" y="1839"/>
        <a:ext cx="5210883" cy="1885175"/>
      </dsp:txXfrm>
    </dsp:sp>
    <dsp:sp modelId="{4238324F-4A48-B34B-9FE4-04C685D9C9D7}">
      <dsp:nvSpPr>
        <dsp:cNvPr id="0" name=""/>
        <dsp:cNvSpPr/>
      </dsp:nvSpPr>
      <dsp:spPr>
        <a:xfrm>
          <a:off x="0" y="1839"/>
          <a:ext cx="1302720" cy="188517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186213" rIns="68936" bIns="186213" numCol="1" spcCol="1270" anchor="ctr" anchorCtr="0">
          <a:noAutofit/>
        </a:bodyPr>
        <a:lstStyle/>
        <a:p>
          <a:pPr marL="0" lvl="0" indent="0" algn="ctr" defTabSz="1244600">
            <a:lnSpc>
              <a:spcPct val="90000"/>
            </a:lnSpc>
            <a:spcBef>
              <a:spcPct val="0"/>
            </a:spcBef>
            <a:spcAft>
              <a:spcPct val="35000"/>
            </a:spcAft>
            <a:buNone/>
          </a:pPr>
          <a:r>
            <a:rPr lang="en-US" sz="2800" kern="1200"/>
            <a:t>Replace</a:t>
          </a:r>
        </a:p>
      </dsp:txBody>
      <dsp:txXfrm>
        <a:off x="0" y="1839"/>
        <a:ext cx="1302720" cy="1885175"/>
      </dsp:txXfrm>
    </dsp:sp>
    <dsp:sp modelId="{A7D5FA14-16C7-8848-B6B9-6AD1A552AB55}">
      <dsp:nvSpPr>
        <dsp:cNvPr id="0" name=""/>
        <dsp:cNvSpPr/>
      </dsp:nvSpPr>
      <dsp:spPr>
        <a:xfrm>
          <a:off x="1302720" y="2000125"/>
          <a:ext cx="5210883" cy="188517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478835" rIns="101106" bIns="478835" numCol="1" spcCol="1270" anchor="ctr" anchorCtr="0">
          <a:noAutofit/>
        </a:bodyPr>
        <a:lstStyle/>
        <a:p>
          <a:pPr marL="0" lvl="0" indent="0" algn="l" defTabSz="977900">
            <a:lnSpc>
              <a:spcPct val="90000"/>
            </a:lnSpc>
            <a:spcBef>
              <a:spcPct val="0"/>
            </a:spcBef>
            <a:spcAft>
              <a:spcPct val="35000"/>
            </a:spcAft>
            <a:buNone/>
          </a:pPr>
          <a:r>
            <a:rPr lang="en-US" sz="2200" kern="1200" dirty="0"/>
            <a:t>Replace standard nutrition studies with ML</a:t>
          </a:r>
        </a:p>
      </dsp:txBody>
      <dsp:txXfrm>
        <a:off x="1302720" y="2000125"/>
        <a:ext cx="5210883" cy="1885175"/>
      </dsp:txXfrm>
    </dsp:sp>
    <dsp:sp modelId="{852DE3EB-ED41-5E41-B555-69C203F4289A}">
      <dsp:nvSpPr>
        <dsp:cNvPr id="0" name=""/>
        <dsp:cNvSpPr/>
      </dsp:nvSpPr>
      <dsp:spPr>
        <a:xfrm>
          <a:off x="0" y="2000125"/>
          <a:ext cx="1302720" cy="188517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186213" rIns="68936" bIns="186213" numCol="1" spcCol="1270" anchor="ctr" anchorCtr="0">
          <a:noAutofit/>
        </a:bodyPr>
        <a:lstStyle/>
        <a:p>
          <a:pPr marL="0" lvl="0" indent="0" algn="ctr" defTabSz="1244600">
            <a:lnSpc>
              <a:spcPct val="90000"/>
            </a:lnSpc>
            <a:spcBef>
              <a:spcPct val="0"/>
            </a:spcBef>
            <a:spcAft>
              <a:spcPct val="35000"/>
            </a:spcAft>
            <a:buNone/>
          </a:pPr>
          <a:r>
            <a:rPr lang="en-US" sz="2800" kern="1200"/>
            <a:t>Replace</a:t>
          </a:r>
        </a:p>
      </dsp:txBody>
      <dsp:txXfrm>
        <a:off x="0" y="2000125"/>
        <a:ext cx="1302720" cy="1885175"/>
      </dsp:txXfrm>
    </dsp:sp>
    <dsp:sp modelId="{A6D3DAF0-A266-7843-907C-97CA95767EED}">
      <dsp:nvSpPr>
        <dsp:cNvPr id="0" name=""/>
        <dsp:cNvSpPr/>
      </dsp:nvSpPr>
      <dsp:spPr>
        <a:xfrm>
          <a:off x="1302720" y="3998411"/>
          <a:ext cx="5210883" cy="188517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106" tIns="478835" rIns="101106" bIns="478835" numCol="1" spcCol="1270" anchor="ctr" anchorCtr="0">
          <a:noAutofit/>
        </a:bodyPr>
        <a:lstStyle/>
        <a:p>
          <a:pPr marL="0" lvl="0" indent="0" algn="l" defTabSz="977900">
            <a:lnSpc>
              <a:spcPct val="90000"/>
            </a:lnSpc>
            <a:spcBef>
              <a:spcPct val="0"/>
            </a:spcBef>
            <a:spcAft>
              <a:spcPct val="35000"/>
            </a:spcAft>
            <a:buNone/>
          </a:pPr>
          <a:r>
            <a:rPr lang="en-US" sz="2200" kern="1200"/>
            <a:t>Replace one-size-fits-all recommendations with personalized nutrition </a:t>
          </a:r>
        </a:p>
      </dsp:txBody>
      <dsp:txXfrm>
        <a:off x="1302720" y="3998411"/>
        <a:ext cx="5210883" cy="1885175"/>
      </dsp:txXfrm>
    </dsp:sp>
    <dsp:sp modelId="{382D6304-62C8-5F4D-A524-438E284585BB}">
      <dsp:nvSpPr>
        <dsp:cNvPr id="0" name=""/>
        <dsp:cNvSpPr/>
      </dsp:nvSpPr>
      <dsp:spPr>
        <a:xfrm>
          <a:off x="0" y="3998411"/>
          <a:ext cx="1302720" cy="188517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36" tIns="186213" rIns="68936" bIns="186213" numCol="1" spcCol="1270" anchor="ctr" anchorCtr="0">
          <a:noAutofit/>
        </a:bodyPr>
        <a:lstStyle/>
        <a:p>
          <a:pPr marL="0" lvl="0" indent="0" algn="ctr" defTabSz="1244600">
            <a:lnSpc>
              <a:spcPct val="90000"/>
            </a:lnSpc>
            <a:spcBef>
              <a:spcPct val="0"/>
            </a:spcBef>
            <a:spcAft>
              <a:spcPct val="35000"/>
            </a:spcAft>
            <a:buNone/>
          </a:pPr>
          <a:r>
            <a:rPr lang="en-US" sz="2800" kern="1200"/>
            <a:t>Replace</a:t>
          </a:r>
        </a:p>
      </dsp:txBody>
      <dsp:txXfrm>
        <a:off x="0" y="3998411"/>
        <a:ext cx="1302720" cy="188517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B53E6-7282-8A46-8514-4F253573F9DC}" type="datetimeFigureOut">
              <a:rPr lang="en-US" smtClean="0"/>
              <a:t>3/28/19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8FC8E-C9E9-4A4A-B5F7-405F3DBE457C}" type="slidenum">
              <a:rPr lang="en-US" smtClean="0"/>
              <a:t>‹#›</a:t>
            </a:fld>
            <a:endParaRPr lang="en-US"/>
          </a:p>
        </p:txBody>
      </p:sp>
    </p:spTree>
    <p:extLst>
      <p:ext uri="{BB962C8B-B14F-4D97-AF65-F5344CB8AC3E}">
        <p14:creationId xmlns:p14="http://schemas.microsoft.com/office/powerpoint/2010/main" val="8019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qz.com/1010684/all-the-wellness-products-american-love-to-buy-are-sold-on-both-infowars-and-goo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52aa982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52aa982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1977 Same Harvard doctor adds sugar as food group</a:t>
            </a:r>
            <a:endParaRPr/>
          </a:p>
        </p:txBody>
      </p:sp>
    </p:spTree>
    <p:extLst>
      <p:ext uri="{BB962C8B-B14F-4D97-AF65-F5344CB8AC3E}">
        <p14:creationId xmlns:p14="http://schemas.microsoft.com/office/powerpoint/2010/main" val="413154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4cdd4247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4cdd424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problems:</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lphaUcPeriod"/>
            </a:pPr>
            <a:r>
              <a:rPr lang="en"/>
              <a:t>Academic Field has been wrong for decades (including publishing questionable research) and there is no consensus</a:t>
            </a:r>
            <a:endParaRPr/>
          </a:p>
          <a:p>
            <a:pPr marL="457200" lvl="0" indent="-298450" algn="l" rtl="0">
              <a:spcBef>
                <a:spcPts val="0"/>
              </a:spcBef>
              <a:spcAft>
                <a:spcPts val="0"/>
              </a:spcAft>
              <a:buSzPts val="1100"/>
              <a:buAutoNum type="alphaUcPeriod"/>
            </a:pPr>
            <a:r>
              <a:rPr lang="en"/>
              <a:t>Some of the most popular and unreliable media sites also sell nutrition (click bait + supplements)</a:t>
            </a:r>
            <a:endParaRPr/>
          </a:p>
          <a:p>
            <a:pPr marL="914400" lvl="1" indent="-298450" algn="l" rtl="0">
              <a:spcBef>
                <a:spcPts val="0"/>
              </a:spcBef>
              <a:spcAft>
                <a:spcPts val="0"/>
              </a:spcAft>
              <a:buSzPts val="1100"/>
              <a:buAutoNum type="alphaLcPeriod"/>
            </a:pPr>
            <a:r>
              <a:rPr lang="en" u="sng">
                <a:solidFill>
                  <a:schemeClr val="hlink"/>
                </a:solidFill>
                <a:hlinkClick r:id="rId3"/>
              </a:rPr>
              <a:t>https://qz.com/1010684/all-the-wellness-products-american-love-to-buy-are-sold-on-both-infowars-and-goop/</a:t>
            </a:r>
            <a:endParaRPr/>
          </a:p>
        </p:txBody>
      </p:sp>
    </p:spTree>
    <p:extLst>
      <p:ext uri="{BB962C8B-B14F-4D97-AF65-F5344CB8AC3E}">
        <p14:creationId xmlns:p14="http://schemas.microsoft.com/office/powerpoint/2010/main" val="22434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437191e3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437191e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50">
                <a:solidFill>
                  <a:srgbClr val="242729"/>
                </a:solidFill>
              </a:rPr>
              <a:t>How we begin to rebuild that trust and re-establish nutrition as a science:</a:t>
            </a:r>
            <a:endParaRPr sz="1150">
              <a:solidFill>
                <a:srgbClr val="242729"/>
              </a:solidFill>
            </a:endParaRPr>
          </a:p>
          <a:p>
            <a:pPr marL="0" lvl="0" indent="0" algn="l" rtl="0">
              <a:lnSpc>
                <a:spcPct val="115000"/>
              </a:lnSpc>
              <a:spcBef>
                <a:spcPts val="1100"/>
              </a:spcBef>
              <a:spcAft>
                <a:spcPts val="0"/>
              </a:spcAft>
              <a:buNone/>
            </a:pPr>
            <a:r>
              <a:rPr lang="en" sz="1200" b="1">
                <a:solidFill>
                  <a:srgbClr val="222222"/>
                </a:solidFill>
                <a:highlight>
                  <a:schemeClr val="lt1"/>
                </a:highlight>
              </a:rPr>
              <a:t>Traditional: Reductionist theory outdated →  fuels confusion and food marketing</a:t>
            </a:r>
            <a:endParaRPr sz="1200" b="1">
              <a:solidFill>
                <a:srgbClr val="222222"/>
              </a:solidFill>
              <a:highlight>
                <a:schemeClr val="lt1"/>
              </a:highlight>
            </a:endParaRPr>
          </a:p>
          <a:p>
            <a:pPr marL="0" lvl="0" indent="0" algn="l" rtl="0">
              <a:lnSpc>
                <a:spcPct val="115000"/>
              </a:lnSpc>
              <a:spcBef>
                <a:spcPts val="0"/>
              </a:spcBef>
              <a:spcAft>
                <a:spcPts val="0"/>
              </a:spcAft>
              <a:buNone/>
            </a:pPr>
            <a:r>
              <a:rPr lang="en" sz="1200">
                <a:solidFill>
                  <a:srgbClr val="222222"/>
                </a:solidFill>
                <a:highlight>
                  <a:schemeClr val="lt1"/>
                </a:highlight>
              </a:rPr>
              <a:t>Data Science: </a:t>
            </a:r>
            <a:r>
              <a:rPr lang="en" sz="1200">
                <a:solidFill>
                  <a:schemeClr val="dk1"/>
                </a:solidFill>
                <a:highlight>
                  <a:schemeClr val="lt1"/>
                </a:highlight>
              </a:rPr>
              <a:t>Holistic multi-parameter approach. Ex: look at influence of the nutrients on gene expression, genetic variations and interaction with environmental factors (i.e. impact of lifestyle on gut microbiome)</a:t>
            </a:r>
            <a:endParaRPr sz="1200">
              <a:solidFill>
                <a:schemeClr val="dk1"/>
              </a:solidFill>
              <a:highlight>
                <a:schemeClr val="lt1"/>
              </a:highlight>
            </a:endParaRPr>
          </a:p>
          <a:p>
            <a:pPr marL="457200" lvl="0" indent="-304800" algn="l" rtl="0">
              <a:lnSpc>
                <a:spcPct val="115000"/>
              </a:lnSpc>
              <a:spcBef>
                <a:spcPts val="0"/>
              </a:spcBef>
              <a:spcAft>
                <a:spcPts val="0"/>
              </a:spcAft>
              <a:buClr>
                <a:srgbClr val="222222"/>
              </a:buClr>
              <a:buSzPts val="1200"/>
              <a:buChar char="●"/>
            </a:pPr>
            <a:r>
              <a:rPr lang="en" sz="1200">
                <a:solidFill>
                  <a:srgbClr val="222222"/>
                </a:solidFill>
                <a:highlight>
                  <a:schemeClr val="lt1"/>
                </a:highlight>
              </a:rPr>
              <a:t>Study of biological mechanisms at a single gene or protein level generalized to population level. Crazy because we still don’t know how nutrition at the cellular level translates to health outcomes at the individual level and even population level. This used to be relevant when we studied diseases of deficiency, For example: scurvy, which could be treated with Vitamin C. However the diseases of today are not stemming from deficiency, but from overabundance.</a:t>
            </a:r>
            <a:endParaRPr sz="1200">
              <a:solidFill>
                <a:srgbClr val="222222"/>
              </a:solidFill>
              <a:highlight>
                <a:schemeClr val="lt1"/>
              </a:highlight>
            </a:endParaRPr>
          </a:p>
          <a:p>
            <a:pPr marL="0" lvl="0" indent="0" algn="l" rtl="0">
              <a:lnSpc>
                <a:spcPct val="115000"/>
              </a:lnSpc>
              <a:spcBef>
                <a:spcPts val="0"/>
              </a:spcBef>
              <a:spcAft>
                <a:spcPts val="0"/>
              </a:spcAft>
              <a:buNone/>
            </a:pPr>
            <a:endParaRPr sz="1200">
              <a:solidFill>
                <a:srgbClr val="222222"/>
              </a:solidFill>
              <a:highlight>
                <a:schemeClr val="lt1"/>
              </a:highlight>
            </a:endParaRPr>
          </a:p>
          <a:p>
            <a:pPr marL="0" lvl="0" indent="0" algn="l" rtl="0">
              <a:lnSpc>
                <a:spcPct val="115000"/>
              </a:lnSpc>
              <a:spcBef>
                <a:spcPts val="0"/>
              </a:spcBef>
              <a:spcAft>
                <a:spcPts val="0"/>
              </a:spcAft>
              <a:buNone/>
            </a:pPr>
            <a:r>
              <a:rPr lang="en" sz="1200" b="1">
                <a:solidFill>
                  <a:srgbClr val="222222"/>
                </a:solidFill>
                <a:highlight>
                  <a:schemeClr val="lt1"/>
                </a:highlight>
              </a:rPr>
              <a:t>Traditional: Clinical trials are the gold standard, but they’re impossible to achieve without flaws</a:t>
            </a:r>
            <a:endParaRPr sz="1200" b="1">
              <a:solidFill>
                <a:srgbClr val="222222"/>
              </a:solidFill>
              <a:highlight>
                <a:schemeClr val="lt1"/>
              </a:highlight>
            </a:endParaRPr>
          </a:p>
          <a:p>
            <a:pPr marL="0" lvl="0" indent="0" algn="l" rtl="0">
              <a:lnSpc>
                <a:spcPct val="115000"/>
              </a:lnSpc>
              <a:spcBef>
                <a:spcPts val="0"/>
              </a:spcBef>
              <a:spcAft>
                <a:spcPts val="0"/>
              </a:spcAft>
              <a:buNone/>
            </a:pPr>
            <a:r>
              <a:rPr lang="en" sz="1200">
                <a:solidFill>
                  <a:srgbClr val="222222"/>
                </a:solidFill>
                <a:highlight>
                  <a:schemeClr val="lt1"/>
                </a:highlight>
              </a:rPr>
              <a:t>Data Science: N-of-1 design, Simulated </a:t>
            </a:r>
            <a:r>
              <a:rPr lang="en" sz="1200" i="1">
                <a:solidFill>
                  <a:srgbClr val="222222"/>
                </a:solidFill>
                <a:highlight>
                  <a:schemeClr val="lt1"/>
                </a:highlight>
              </a:rPr>
              <a:t>in silico</a:t>
            </a:r>
            <a:r>
              <a:rPr lang="en" sz="1200">
                <a:solidFill>
                  <a:srgbClr val="222222"/>
                </a:solidFill>
                <a:highlight>
                  <a:schemeClr val="lt1"/>
                </a:highlight>
              </a:rPr>
              <a:t> studies</a:t>
            </a:r>
            <a:endParaRPr sz="1200">
              <a:solidFill>
                <a:srgbClr val="222222"/>
              </a:solidFill>
              <a:highlight>
                <a:schemeClr val="lt1"/>
              </a:highlight>
            </a:endParaRPr>
          </a:p>
          <a:p>
            <a:pPr marL="457200" lvl="0" indent="-304800" algn="l" rtl="0">
              <a:lnSpc>
                <a:spcPct val="115000"/>
              </a:lnSpc>
              <a:spcBef>
                <a:spcPts val="0"/>
              </a:spcBef>
              <a:spcAft>
                <a:spcPts val="0"/>
              </a:spcAft>
              <a:buClr>
                <a:srgbClr val="222222"/>
              </a:buClr>
              <a:buSzPts val="1200"/>
              <a:buChar char="●"/>
            </a:pPr>
            <a:r>
              <a:rPr lang="en" sz="1200">
                <a:solidFill>
                  <a:srgbClr val="222222"/>
                </a:solidFill>
                <a:highlight>
                  <a:schemeClr val="lt1"/>
                </a:highlight>
              </a:rPr>
              <a:t>Two types of studies: observational and clinical trials</a:t>
            </a:r>
            <a:endParaRPr sz="1200">
              <a:solidFill>
                <a:srgbClr val="222222"/>
              </a:solidFill>
              <a:highlight>
                <a:schemeClr val="lt1"/>
              </a:highlight>
            </a:endParaRPr>
          </a:p>
          <a:p>
            <a:pPr marL="457200" lvl="0" indent="-304800" algn="l" rtl="0">
              <a:lnSpc>
                <a:spcPct val="115000"/>
              </a:lnSpc>
              <a:spcBef>
                <a:spcPts val="0"/>
              </a:spcBef>
              <a:spcAft>
                <a:spcPts val="0"/>
              </a:spcAft>
              <a:buClr>
                <a:srgbClr val="222222"/>
              </a:buClr>
              <a:buSzPts val="1200"/>
              <a:buChar char="●"/>
            </a:pPr>
            <a:r>
              <a:rPr lang="en" sz="1200">
                <a:solidFill>
                  <a:srgbClr val="222222"/>
                </a:solidFill>
                <a:highlight>
                  <a:schemeClr val="lt1"/>
                </a:highlight>
              </a:rPr>
              <a:t>Observational Studies suck:</a:t>
            </a:r>
            <a:endParaRPr sz="1200">
              <a:solidFill>
                <a:srgbClr val="222222"/>
              </a:solidFill>
              <a:highlight>
                <a:schemeClr val="lt1"/>
              </a:highlight>
            </a:endParaRPr>
          </a:p>
          <a:p>
            <a:pPr marL="914400" lvl="1" indent="-304800" algn="l" rtl="0">
              <a:lnSpc>
                <a:spcPct val="115000"/>
              </a:lnSpc>
              <a:spcBef>
                <a:spcPts val="0"/>
              </a:spcBef>
              <a:spcAft>
                <a:spcPts val="0"/>
              </a:spcAft>
              <a:buClr>
                <a:srgbClr val="222222"/>
              </a:buClr>
              <a:buSzPts val="1200"/>
              <a:buChar char="○"/>
            </a:pPr>
            <a:r>
              <a:rPr lang="en" sz="1200">
                <a:solidFill>
                  <a:srgbClr val="222222"/>
                </a:solidFill>
                <a:highlight>
                  <a:schemeClr val="lt1"/>
                </a:highlight>
              </a:rPr>
              <a:t>Can you remember what you ate yesterday? Last week? Last year? DId you eat more broccoli this year or last year?</a:t>
            </a:r>
            <a:endParaRPr sz="1200">
              <a:solidFill>
                <a:srgbClr val="222222"/>
              </a:solidFill>
              <a:highlight>
                <a:schemeClr val="lt1"/>
              </a:highlight>
            </a:endParaRPr>
          </a:p>
          <a:p>
            <a:pPr marL="914400" lvl="1" indent="-304800" algn="l" rtl="0">
              <a:lnSpc>
                <a:spcPct val="115000"/>
              </a:lnSpc>
              <a:spcBef>
                <a:spcPts val="0"/>
              </a:spcBef>
              <a:spcAft>
                <a:spcPts val="0"/>
              </a:spcAft>
              <a:buClr>
                <a:srgbClr val="222222"/>
              </a:buClr>
              <a:buSzPts val="1200"/>
              <a:buChar char="○"/>
            </a:pPr>
            <a:r>
              <a:rPr lang="en" sz="1200">
                <a:solidFill>
                  <a:srgbClr val="222222"/>
                </a:solidFill>
                <a:highlight>
                  <a:schemeClr val="lt1"/>
                </a:highlight>
              </a:rPr>
              <a:t>Observational studies highly inaccurate, dietary assessment methods and FFQs rely on memory</a:t>
            </a:r>
            <a:endParaRPr sz="1200">
              <a:solidFill>
                <a:srgbClr val="222222"/>
              </a:solidFill>
              <a:highlight>
                <a:schemeClr val="lt1"/>
              </a:highlight>
            </a:endParaRPr>
          </a:p>
          <a:p>
            <a:pPr marL="914400" lvl="1" indent="-304800" algn="l" rtl="0">
              <a:lnSpc>
                <a:spcPct val="115000"/>
              </a:lnSpc>
              <a:spcBef>
                <a:spcPts val="0"/>
              </a:spcBef>
              <a:spcAft>
                <a:spcPts val="0"/>
              </a:spcAft>
              <a:buClr>
                <a:srgbClr val="222222"/>
              </a:buClr>
              <a:buSzPts val="1200"/>
              <a:buChar char="○"/>
            </a:pPr>
            <a:r>
              <a:rPr lang="en" sz="1200">
                <a:solidFill>
                  <a:srgbClr val="222222"/>
                </a:solidFill>
                <a:highlight>
                  <a:schemeClr val="lt1"/>
                </a:highlight>
              </a:rPr>
              <a:t>People can’t remember or they lie, or both</a:t>
            </a:r>
            <a:endParaRPr sz="1200">
              <a:solidFill>
                <a:srgbClr val="222222"/>
              </a:solidFill>
              <a:highlight>
                <a:schemeClr val="lt1"/>
              </a:highlight>
            </a:endParaRPr>
          </a:p>
          <a:p>
            <a:pPr marL="457200" marR="0" lvl="0" indent="0" algn="l" rtl="0">
              <a:lnSpc>
                <a:spcPct val="115000"/>
              </a:lnSpc>
              <a:spcBef>
                <a:spcPts val="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solidFill>
                <a:srgbClr val="222222"/>
              </a:solidFill>
              <a:highlight>
                <a:schemeClr val="lt1"/>
              </a:highlight>
            </a:endParaRPr>
          </a:p>
          <a:p>
            <a:pPr marL="0" lvl="0" indent="0" algn="l" rtl="0">
              <a:lnSpc>
                <a:spcPct val="115000"/>
              </a:lnSpc>
              <a:spcBef>
                <a:spcPts val="0"/>
              </a:spcBef>
              <a:spcAft>
                <a:spcPts val="0"/>
              </a:spcAft>
              <a:buNone/>
            </a:pPr>
            <a:r>
              <a:rPr lang="en" sz="1200" b="1">
                <a:solidFill>
                  <a:srgbClr val="222222"/>
                </a:solidFill>
                <a:highlight>
                  <a:schemeClr val="lt1"/>
                </a:highlight>
              </a:rPr>
              <a:t>Traditional</a:t>
            </a:r>
            <a:r>
              <a:rPr lang="en" sz="1200" b="1">
                <a:solidFill>
                  <a:schemeClr val="dk1"/>
                </a:solidFill>
                <a:highlight>
                  <a:schemeClr val="lt1"/>
                </a:highlight>
              </a:rPr>
              <a:t>: One-size-fits-all recommendations don’t work at population level</a:t>
            </a:r>
            <a:endParaRPr sz="1200" b="1">
              <a:solidFill>
                <a:schemeClr val="dk1"/>
              </a:solidFill>
              <a:highlight>
                <a:schemeClr val="lt1"/>
              </a:highlight>
            </a:endParaRPr>
          </a:p>
          <a:p>
            <a:pPr marL="0" lvl="0" indent="0" algn="l" rtl="0">
              <a:lnSpc>
                <a:spcPct val="115000"/>
              </a:lnSpc>
              <a:spcBef>
                <a:spcPts val="0"/>
              </a:spcBef>
              <a:spcAft>
                <a:spcPts val="0"/>
              </a:spcAft>
              <a:buNone/>
            </a:pPr>
            <a:r>
              <a:rPr lang="en" sz="1200">
                <a:solidFill>
                  <a:srgbClr val="222222"/>
                </a:solidFill>
                <a:highlight>
                  <a:schemeClr val="lt1"/>
                </a:highlight>
              </a:rPr>
              <a:t>Data Science: </a:t>
            </a:r>
            <a:r>
              <a:rPr lang="en" sz="1200">
                <a:solidFill>
                  <a:schemeClr val="dk1"/>
                </a:solidFill>
                <a:highlight>
                  <a:schemeClr val="lt1"/>
                </a:highlight>
              </a:rPr>
              <a:t>ML architecture integrated with large-scale clinical data are capable of taking into account the inter-individual variability to an assigned diet and could help in moving away from the standardized approach of making general nutrition related recommendations</a:t>
            </a:r>
            <a:endParaRPr sz="1200">
              <a:solidFill>
                <a:srgbClr val="222222"/>
              </a:solidFill>
              <a:highlight>
                <a:schemeClr val="lt1"/>
              </a:highlight>
            </a:endParaRPr>
          </a:p>
          <a:p>
            <a:pPr marL="0" lvl="0" indent="0" algn="l" rtl="0">
              <a:lnSpc>
                <a:spcPct val="115000"/>
              </a:lnSpc>
              <a:spcBef>
                <a:spcPts val="0"/>
              </a:spcBef>
              <a:spcAft>
                <a:spcPts val="0"/>
              </a:spcAft>
              <a:buNone/>
            </a:pPr>
            <a:endParaRPr sz="1150">
              <a:solidFill>
                <a:srgbClr val="242729"/>
              </a:solidFill>
            </a:endParaRPr>
          </a:p>
          <a:p>
            <a:pPr marL="0" lvl="0" indent="0" algn="l" rtl="0">
              <a:lnSpc>
                <a:spcPct val="115000"/>
              </a:lnSpc>
              <a:spcBef>
                <a:spcPts val="1100"/>
              </a:spcBef>
              <a:spcAft>
                <a:spcPts val="0"/>
              </a:spcAft>
              <a:buNone/>
            </a:pPr>
            <a:endParaRPr sz="1150">
              <a:solidFill>
                <a:srgbClr val="242729"/>
              </a:solidFill>
            </a:endParaRPr>
          </a:p>
          <a:p>
            <a:pPr marL="0" lvl="0" indent="0" algn="l" rtl="0">
              <a:lnSpc>
                <a:spcPct val="115000"/>
              </a:lnSpc>
              <a:spcBef>
                <a:spcPts val="1100"/>
              </a:spcBef>
              <a:spcAft>
                <a:spcPts val="0"/>
              </a:spcAft>
              <a:buClr>
                <a:schemeClr val="dk1"/>
              </a:buClr>
              <a:buSzPts val="1100"/>
              <a:buFont typeface="Arial"/>
              <a:buNone/>
            </a:pPr>
            <a:endParaRPr sz="1150">
              <a:solidFill>
                <a:srgbClr val="242729"/>
              </a:solidFill>
            </a:endParaRPr>
          </a:p>
          <a:p>
            <a:pPr marL="0" lvl="0" indent="0" algn="l" rtl="0">
              <a:spcBef>
                <a:spcPts val="1100"/>
              </a:spcBef>
              <a:spcAft>
                <a:spcPts val="0"/>
              </a:spcAft>
              <a:buNone/>
            </a:pPr>
            <a:endParaRPr/>
          </a:p>
        </p:txBody>
      </p:sp>
    </p:spTree>
    <p:extLst>
      <p:ext uri="{BB962C8B-B14F-4D97-AF65-F5344CB8AC3E}">
        <p14:creationId xmlns:p14="http://schemas.microsoft.com/office/powerpoint/2010/main" val="272951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437191e3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437191e3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222222"/>
              </a:buClr>
              <a:buSzPts val="1100"/>
              <a:buChar char="●"/>
            </a:pPr>
            <a:r>
              <a:rPr lang="en" b="1">
                <a:solidFill>
                  <a:srgbClr val="222222"/>
                </a:solidFill>
                <a:highlight>
                  <a:schemeClr val="lt1"/>
                </a:highlight>
              </a:rPr>
              <a:t>Digital Recommendations:</a:t>
            </a:r>
            <a:r>
              <a:rPr lang="en">
                <a:solidFill>
                  <a:srgbClr val="222222"/>
                </a:solidFill>
                <a:highlight>
                  <a:schemeClr val="lt1"/>
                </a:highlight>
              </a:rPr>
              <a:t> Personalized nutrition with input from </a:t>
            </a:r>
            <a:r>
              <a:rPr lang="en">
                <a:solidFill>
                  <a:srgbClr val="2E2E2E"/>
                </a:solidFill>
                <a:highlight>
                  <a:schemeClr val="lt1"/>
                </a:highlight>
              </a:rPr>
              <a:t>lab data, EHR, Wearables, Apps (Nutrino Suggestic, DayTwo)</a:t>
            </a:r>
            <a:endParaRPr>
              <a:solidFill>
                <a:srgbClr val="2E2E2E"/>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2E2E2E"/>
              </a:solidFill>
              <a:highlight>
                <a:schemeClr val="lt1"/>
              </a:highlight>
            </a:endParaRPr>
          </a:p>
          <a:p>
            <a:pPr marL="457200" lvl="0" indent="-298450" algn="l" rtl="0">
              <a:lnSpc>
                <a:spcPct val="115000"/>
              </a:lnSpc>
              <a:spcBef>
                <a:spcPts val="0"/>
              </a:spcBef>
              <a:spcAft>
                <a:spcPts val="0"/>
              </a:spcAft>
              <a:buClr>
                <a:srgbClr val="222222"/>
              </a:buClr>
              <a:buSzPts val="1100"/>
              <a:buChar char="●"/>
            </a:pPr>
            <a:r>
              <a:rPr lang="en" b="1">
                <a:solidFill>
                  <a:srgbClr val="222222"/>
                </a:solidFill>
                <a:highlight>
                  <a:schemeClr val="lt1"/>
                </a:highlight>
              </a:rPr>
              <a:t>Food, Health and Pharma:</a:t>
            </a:r>
            <a:r>
              <a:rPr lang="en">
                <a:solidFill>
                  <a:srgbClr val="222222"/>
                </a:solidFill>
                <a:highlight>
                  <a:schemeClr val="lt1"/>
                </a:highlight>
              </a:rPr>
              <a:t> Discovery of new biopeptides, synergistic compounds. Tailored food programs. (Nuritas, Habit, Nestlé Wellness Ambassador Program)</a:t>
            </a:r>
            <a:endParaRPr>
              <a:solidFill>
                <a:srgbClr val="22222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b="1">
              <a:solidFill>
                <a:srgbClr val="222222"/>
              </a:solidFill>
              <a:highlight>
                <a:schemeClr val="lt1"/>
              </a:highlight>
            </a:endParaRPr>
          </a:p>
          <a:p>
            <a:pPr marL="457200" lvl="0" indent="-298450" algn="l" rtl="0">
              <a:lnSpc>
                <a:spcPct val="115000"/>
              </a:lnSpc>
              <a:spcBef>
                <a:spcPts val="0"/>
              </a:spcBef>
              <a:spcAft>
                <a:spcPts val="0"/>
              </a:spcAft>
              <a:buClr>
                <a:srgbClr val="222222"/>
              </a:buClr>
              <a:buSzPts val="1100"/>
              <a:buChar char="●"/>
            </a:pPr>
            <a:r>
              <a:rPr lang="en" b="1">
                <a:solidFill>
                  <a:srgbClr val="222222"/>
                </a:solidFill>
                <a:highlight>
                  <a:schemeClr val="lt1"/>
                </a:highlight>
              </a:rPr>
              <a:t>Commercialization of Research: </a:t>
            </a:r>
            <a:r>
              <a:rPr lang="en">
                <a:solidFill>
                  <a:srgbClr val="222222"/>
                </a:solidFill>
                <a:highlight>
                  <a:schemeClr val="lt1"/>
                </a:highlight>
              </a:rPr>
              <a:t>Democratized research, cloud based platforms (Medrio, Medidata, ProofPilot)</a:t>
            </a:r>
            <a:endParaRPr>
              <a:solidFill>
                <a:srgbClr val="22222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2E2E2E"/>
              </a:solidFill>
              <a:highlight>
                <a:schemeClr val="lt1"/>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900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437191e33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437191e3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solidFill>
                  <a:srgbClr val="2E2E2E"/>
                </a:solidFill>
                <a:highlight>
                  <a:srgbClr val="FFFFFF"/>
                </a:highlight>
              </a:rPr>
              <a:t>In the age of machine learning, keeping the randomized control trial as gold standard is unethical</a:t>
            </a:r>
            <a:endParaRPr>
              <a:solidFill>
                <a:srgbClr val="2E2E2E"/>
              </a:solidFill>
              <a:highlight>
                <a:srgbClr val="FFFFFF"/>
              </a:highlight>
            </a:endParaRPr>
          </a:p>
          <a:p>
            <a:pPr marL="914400" lvl="1" indent="-298450" algn="l" rtl="0">
              <a:spcBef>
                <a:spcPts val="0"/>
              </a:spcBef>
              <a:spcAft>
                <a:spcPts val="0"/>
              </a:spcAft>
              <a:buClr>
                <a:srgbClr val="2E2E2E"/>
              </a:buClr>
              <a:buSzPts val="1100"/>
              <a:buChar char="○"/>
            </a:pPr>
            <a:r>
              <a:rPr lang="en">
                <a:solidFill>
                  <a:srgbClr val="2E2E2E"/>
                </a:solidFill>
                <a:highlight>
                  <a:srgbClr val="FFFFFF"/>
                </a:highlight>
              </a:rPr>
              <a:t>In Vitro → In Silico Clinical Trials</a:t>
            </a:r>
            <a:endParaRPr>
              <a:solidFill>
                <a:srgbClr val="2E2E2E"/>
              </a:solidFill>
              <a:highlight>
                <a:srgbClr val="FFFFFF"/>
              </a:highlight>
            </a:endParaRPr>
          </a:p>
          <a:p>
            <a:pPr marL="1371600" lvl="2" indent="-298450" algn="l" rtl="0">
              <a:spcBef>
                <a:spcPts val="0"/>
              </a:spcBef>
              <a:spcAft>
                <a:spcPts val="0"/>
              </a:spcAft>
              <a:buClr>
                <a:srgbClr val="2E2E2E"/>
              </a:buClr>
              <a:buSzPts val="1100"/>
              <a:buChar char="■"/>
            </a:pPr>
            <a:r>
              <a:rPr lang="en">
                <a:solidFill>
                  <a:srgbClr val="3E3D40"/>
                </a:solidFill>
                <a:highlight>
                  <a:srgbClr val="FFFFFF"/>
                </a:highlight>
              </a:rPr>
              <a:t>(i) develop synthetic patient populations from large-scale clinical data</a:t>
            </a:r>
            <a:endParaRPr>
              <a:solidFill>
                <a:srgbClr val="3E3D40"/>
              </a:solidFill>
              <a:highlight>
                <a:srgbClr val="FFFFFF"/>
              </a:highlight>
            </a:endParaRPr>
          </a:p>
          <a:p>
            <a:pPr marL="914400" lvl="1" indent="-298450" algn="l" rtl="0">
              <a:spcBef>
                <a:spcPts val="0"/>
              </a:spcBef>
              <a:spcAft>
                <a:spcPts val="0"/>
              </a:spcAft>
              <a:buClr>
                <a:srgbClr val="3E3D40"/>
              </a:buClr>
              <a:buSzPts val="1100"/>
              <a:buChar char="○"/>
            </a:pPr>
            <a:r>
              <a:rPr lang="en">
                <a:solidFill>
                  <a:srgbClr val="3E3D40"/>
                </a:solidFill>
                <a:highlight>
                  <a:srgbClr val="FFFFFF"/>
                </a:highlight>
              </a:rPr>
              <a:t>N of 1 study designs </a:t>
            </a:r>
            <a:endParaRPr>
              <a:solidFill>
                <a:srgbClr val="3E3D40"/>
              </a:solidFill>
              <a:highlight>
                <a:srgbClr val="FFFFFF"/>
              </a:highlight>
            </a:endParaRPr>
          </a:p>
          <a:p>
            <a:pPr marL="1371600" lvl="2" indent="-298450" algn="l" rtl="0">
              <a:spcBef>
                <a:spcPts val="0"/>
              </a:spcBef>
              <a:spcAft>
                <a:spcPts val="0"/>
              </a:spcAft>
              <a:buClr>
                <a:srgbClr val="3E3D40"/>
              </a:buClr>
              <a:buSzPts val="1100"/>
              <a:buChar char="■"/>
            </a:pPr>
            <a:r>
              <a:rPr lang="en">
                <a:solidFill>
                  <a:srgbClr val="3E3D40"/>
                </a:solidFill>
                <a:highlight>
                  <a:srgbClr val="FFFFFF"/>
                </a:highlight>
              </a:rPr>
              <a:t>aren’t new. But until now, there hasn’t been much progress on computational methods to make sense of them. With ML, we can analyze large swaths of data, keeping each participant as their own control.</a:t>
            </a:r>
            <a:endParaRPr>
              <a:solidFill>
                <a:srgbClr val="3E3D40"/>
              </a:solidFill>
              <a:highlight>
                <a:srgbClr val="FFFFFF"/>
              </a:highlight>
            </a:endParaRPr>
          </a:p>
          <a:p>
            <a:pPr marL="1371600" lvl="2"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N-of-1 design:</a:t>
            </a:r>
            <a:endParaRPr>
              <a:solidFill>
                <a:schemeClr val="dk1"/>
              </a:solidFill>
              <a:highlight>
                <a:schemeClr val="lt1"/>
              </a:highlight>
            </a:endParaRPr>
          </a:p>
          <a:p>
            <a:pPr marL="1828800" lvl="3" indent="-298450" algn="l" rtl="0">
              <a:lnSpc>
                <a:spcPct val="115000"/>
              </a:lnSpc>
              <a:spcBef>
                <a:spcPts val="0"/>
              </a:spcBef>
              <a:spcAft>
                <a:spcPts val="0"/>
              </a:spcAft>
              <a:buClr>
                <a:schemeClr val="dk1"/>
              </a:buClr>
              <a:buSzPts val="1100"/>
              <a:buChar char="●"/>
            </a:pPr>
            <a:r>
              <a:rPr lang="en">
                <a:solidFill>
                  <a:srgbClr val="666666"/>
                </a:solidFill>
                <a:highlight>
                  <a:schemeClr val="lt1"/>
                </a:highlight>
              </a:rPr>
              <a:t>Participant is his own control within a multiple crossover design</a:t>
            </a:r>
            <a:endParaRPr>
              <a:solidFill>
                <a:srgbClr val="666666"/>
              </a:solidFill>
              <a:highlight>
                <a:schemeClr val="lt1"/>
              </a:highlight>
            </a:endParaRPr>
          </a:p>
          <a:p>
            <a:pPr marL="1828800" lvl="3" indent="-298450" algn="l" rtl="0">
              <a:lnSpc>
                <a:spcPct val="115000"/>
              </a:lnSpc>
              <a:spcBef>
                <a:spcPts val="0"/>
              </a:spcBef>
              <a:spcAft>
                <a:spcPts val="0"/>
              </a:spcAft>
              <a:buClr>
                <a:schemeClr val="dk1"/>
              </a:buClr>
              <a:buSzPts val="1100"/>
              <a:buChar char="●"/>
            </a:pPr>
            <a:r>
              <a:rPr lang="en">
                <a:solidFill>
                  <a:srgbClr val="666666"/>
                </a:solidFill>
                <a:highlight>
                  <a:schemeClr val="lt1"/>
                </a:highlight>
              </a:rPr>
              <a:t>Instead of randomizing the participants, time periods of treatment exposure are randomized.</a:t>
            </a:r>
            <a:endParaRPr>
              <a:solidFill>
                <a:srgbClr val="3E3D40"/>
              </a:solidFill>
              <a:highlight>
                <a:srgbClr val="FFFFFF"/>
              </a:highlight>
            </a:endParaRPr>
          </a:p>
          <a:p>
            <a:pPr marL="0" marR="0" lvl="0" indent="0" algn="l" rtl="0">
              <a:lnSpc>
                <a:spcPct val="100000"/>
              </a:lnSpc>
              <a:spcBef>
                <a:spcPts val="0"/>
              </a:spcBef>
              <a:spcAft>
                <a:spcPts val="0"/>
              </a:spcAft>
              <a:buNone/>
            </a:pPr>
            <a:endParaRPr>
              <a:solidFill>
                <a:srgbClr val="3E3D40"/>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7836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512853f0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512853f0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11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599A-42D4-7B42-AC7D-12556C8CE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440164-3369-B14B-BC1E-FDDF7D63D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8F125-856C-1546-A07E-533F1EC1A3B2}"/>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5" name="Footer Placeholder 4">
            <a:extLst>
              <a:ext uri="{FF2B5EF4-FFF2-40B4-BE49-F238E27FC236}">
                <a16:creationId xmlns:a16="http://schemas.microsoft.com/office/drawing/2014/main" id="{169CF55D-2709-5A45-BEAF-CD76BA89E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4617F-B2F7-024B-ACD1-54BC394F6891}"/>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29294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AEF2-4C33-AC4B-B1EC-E9AF1E0B85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2DCBD-7C63-484C-96D0-EFA6AD18CF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B73EB-D69A-FD4F-89F6-D2DF6C4B96E3}"/>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5" name="Footer Placeholder 4">
            <a:extLst>
              <a:ext uri="{FF2B5EF4-FFF2-40B4-BE49-F238E27FC236}">
                <a16:creationId xmlns:a16="http://schemas.microsoft.com/office/drawing/2014/main" id="{07DC8C44-4316-1447-B5BB-D86FA3348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A3884-2053-6345-81ED-69D9CCF43AD9}"/>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249469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0AF1B-5DB8-604C-88D0-7157391D9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845C21-D502-1A48-B09C-9BEBCF4FC4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47253-B959-F647-9AB2-3F60C910B2BA}"/>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5" name="Footer Placeholder 4">
            <a:extLst>
              <a:ext uri="{FF2B5EF4-FFF2-40B4-BE49-F238E27FC236}">
                <a16:creationId xmlns:a16="http://schemas.microsoft.com/office/drawing/2014/main" id="{359A6269-DDD5-954A-A9BB-FC417AFA5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DEB67-83FD-A04D-9AF6-AFF52167CE12}"/>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96932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701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8BF9-2E7E-DE40-BD05-612D51F18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C47CD-7480-004E-840F-BD50BC4880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A4824-44E6-0D44-B01C-BAD72F412391}"/>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5" name="Footer Placeholder 4">
            <a:extLst>
              <a:ext uri="{FF2B5EF4-FFF2-40B4-BE49-F238E27FC236}">
                <a16:creationId xmlns:a16="http://schemas.microsoft.com/office/drawing/2014/main" id="{50C1B95B-4A98-914D-88A0-1585D7805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752A8-42BD-D04B-9904-E2CC66FB3DD1}"/>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181497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86A-3CE0-654B-8C3E-9876C53B5F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A91B8-130B-8A48-BD84-CCC4DFF9D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0B32F-701A-C648-A7B2-D1E968881B9C}"/>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5" name="Footer Placeholder 4">
            <a:extLst>
              <a:ext uri="{FF2B5EF4-FFF2-40B4-BE49-F238E27FC236}">
                <a16:creationId xmlns:a16="http://schemas.microsoft.com/office/drawing/2014/main" id="{93AE5E6C-E554-6046-B7B1-F57A5C34C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384E0-52EF-A341-BFFB-2BBFA61A5003}"/>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173927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50A1-0FF0-0D43-B3EB-2F780A140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A254F-C055-8F46-A632-4C6B0D000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7013F2-56A9-354D-884C-63F2647E4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F8C463-FEA6-824D-8B64-BC89B154D45C}"/>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6" name="Footer Placeholder 5">
            <a:extLst>
              <a:ext uri="{FF2B5EF4-FFF2-40B4-BE49-F238E27FC236}">
                <a16:creationId xmlns:a16="http://schemas.microsoft.com/office/drawing/2014/main" id="{BBAE38F0-10F7-604C-A526-EB18FD4D5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2170F-14F6-B341-98BA-37072B2EC0D6}"/>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117746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965F-C696-B64A-AA8D-6EF779A65A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F90D2B-372B-8E4B-A075-63CDCF902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2F02C-9AF2-1740-9978-B7432F7D4C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9A675-DE00-714C-8A7A-B4CDF06B5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F93545-7E3A-294A-95EF-A099EDCAD4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6B4939-2E23-874E-8CAB-BE9C561BE9E5}"/>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8" name="Footer Placeholder 7">
            <a:extLst>
              <a:ext uri="{FF2B5EF4-FFF2-40B4-BE49-F238E27FC236}">
                <a16:creationId xmlns:a16="http://schemas.microsoft.com/office/drawing/2014/main" id="{95046284-99B5-5F49-9249-F8E327BC72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1BAD7-99F2-3942-B0D4-5C74260349AA}"/>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173660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89C5-37DC-314F-A528-5D2F6F8403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B86A9-613A-2440-9401-90A223B942E9}"/>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4" name="Footer Placeholder 3">
            <a:extLst>
              <a:ext uri="{FF2B5EF4-FFF2-40B4-BE49-F238E27FC236}">
                <a16:creationId xmlns:a16="http://schemas.microsoft.com/office/drawing/2014/main" id="{26FF8087-DFFF-7F44-8947-F6BC818805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175C1E-3732-FF49-85AB-42BA4E405BD5}"/>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148702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7CDEC-FF0B-094B-848C-724BCB151207}"/>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3" name="Footer Placeholder 2">
            <a:extLst>
              <a:ext uri="{FF2B5EF4-FFF2-40B4-BE49-F238E27FC236}">
                <a16:creationId xmlns:a16="http://schemas.microsoft.com/office/drawing/2014/main" id="{5B32C8ED-8AE0-0240-9BF8-DDCFDC3C6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244F2-1DCA-C64D-AC39-E041B929EC4B}"/>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392342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DD45-C296-264A-89A1-25977218A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DE3338-E643-8547-BD41-80FF22B90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39B68-0024-4B40-845F-4189D3118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C50DDE-9C70-3B4C-9DEB-6DD728D8CB8B}"/>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6" name="Footer Placeholder 5">
            <a:extLst>
              <a:ext uri="{FF2B5EF4-FFF2-40B4-BE49-F238E27FC236}">
                <a16:creationId xmlns:a16="http://schemas.microsoft.com/office/drawing/2014/main" id="{00085177-3558-5F49-903A-443A4AEC2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CD5BC-526A-9A45-B41F-3D8DD78E001D}"/>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417148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8514-3B43-B145-8313-CE6F7849E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90F62-3E33-2F42-9A69-610DE105C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1C919C-AB4C-4D47-A78C-01C36A0B4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D4FCA-3B13-B248-B9D7-D9B913E9C8B0}"/>
              </a:ext>
            </a:extLst>
          </p:cNvPr>
          <p:cNvSpPr>
            <a:spLocks noGrp="1"/>
          </p:cNvSpPr>
          <p:nvPr>
            <p:ph type="dt" sz="half" idx="10"/>
          </p:nvPr>
        </p:nvSpPr>
        <p:spPr/>
        <p:txBody>
          <a:bodyPr/>
          <a:lstStyle/>
          <a:p>
            <a:fld id="{8A675321-4657-9E43-849C-20038ADCBDAA}" type="datetimeFigureOut">
              <a:rPr lang="en-US" smtClean="0"/>
              <a:t>3/28/19</a:t>
            </a:fld>
            <a:endParaRPr lang="en-US"/>
          </a:p>
        </p:txBody>
      </p:sp>
      <p:sp>
        <p:nvSpPr>
          <p:cNvPr id="6" name="Footer Placeholder 5">
            <a:extLst>
              <a:ext uri="{FF2B5EF4-FFF2-40B4-BE49-F238E27FC236}">
                <a16:creationId xmlns:a16="http://schemas.microsoft.com/office/drawing/2014/main" id="{1C8913EA-707E-4844-A0D5-A1E2781D7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0E860-54EA-6346-99E6-EF87900A4DC1}"/>
              </a:ext>
            </a:extLst>
          </p:cNvPr>
          <p:cNvSpPr>
            <a:spLocks noGrp="1"/>
          </p:cNvSpPr>
          <p:nvPr>
            <p:ph type="sldNum" sz="quarter" idx="12"/>
          </p:nvPr>
        </p:nvSpPr>
        <p:spPr/>
        <p:txBody>
          <a:bodyPr/>
          <a:lstStyle/>
          <a:p>
            <a:fld id="{E8435E7E-511F-3F47-B9FE-351F8B1CEB48}" type="slidenum">
              <a:rPr lang="en-US" smtClean="0"/>
              <a:t>‹#›</a:t>
            </a:fld>
            <a:endParaRPr lang="en-US"/>
          </a:p>
        </p:txBody>
      </p:sp>
    </p:spTree>
    <p:extLst>
      <p:ext uri="{BB962C8B-B14F-4D97-AF65-F5344CB8AC3E}">
        <p14:creationId xmlns:p14="http://schemas.microsoft.com/office/powerpoint/2010/main" val="286960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198FE-07D5-2040-A7C0-AD6CE30C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3C6BBB-E2C7-F344-B7F4-9EBFF9CBD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7E68E-3B37-C74C-9BC9-0EAEBF94B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75321-4657-9E43-849C-20038ADCBDAA}" type="datetimeFigureOut">
              <a:rPr lang="en-US" smtClean="0"/>
              <a:t>3/28/19</a:t>
            </a:fld>
            <a:endParaRPr lang="en-US"/>
          </a:p>
        </p:txBody>
      </p:sp>
      <p:sp>
        <p:nvSpPr>
          <p:cNvPr id="5" name="Footer Placeholder 4">
            <a:extLst>
              <a:ext uri="{FF2B5EF4-FFF2-40B4-BE49-F238E27FC236}">
                <a16:creationId xmlns:a16="http://schemas.microsoft.com/office/drawing/2014/main" id="{BDEB590F-7B1C-C64D-872D-5867C22D1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35269A-137A-834C-B6A9-CF4A016FB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35E7E-511F-3F47-B9FE-351F8B1CEB48}" type="slidenum">
              <a:rPr lang="en-US" smtClean="0"/>
              <a:t>‹#›</a:t>
            </a:fld>
            <a:endParaRPr lang="en-US"/>
          </a:p>
        </p:txBody>
      </p:sp>
    </p:spTree>
    <p:extLst>
      <p:ext uri="{BB962C8B-B14F-4D97-AF65-F5344CB8AC3E}">
        <p14:creationId xmlns:p14="http://schemas.microsoft.com/office/powerpoint/2010/main" val="293353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2o.ai/products/h2o-driverless-ai/" TargetMode="External"/><Relationship Id="rId2" Type="http://schemas.openxmlformats.org/officeDocument/2006/relationships/hyperlink" Target="https://www.scikit-yb.org/en/latest/" TargetMode="Externa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hyperlink" Target="https://github.com/slundberg/shap"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noahgift.com" TargetMode="External"/><Relationship Id="rId2" Type="http://schemas.openxmlformats.org/officeDocument/2006/relationships/hyperlink" Target="http://www.drmichelledavenport.com/" TargetMode="Externa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hyperlink" Target="https://www.amazon.com/Pragmatic-AI-Introduction-Cloud-Based-Analytics/dp/0134863860" TargetMode="External"/><Relationship Id="rId4" Type="http://schemas.openxmlformats.org/officeDocument/2006/relationships/hyperlink" Target="https://noahgift.github.io/sugar/topics/sugar.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 name="Rectangle 20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72F91F-ED04-924E-897A-EF3E5F87C1DA}"/>
              </a:ext>
            </a:extLst>
          </p:cNvPr>
          <p:cNvSpPr>
            <a:spLocks noGrp="1"/>
          </p:cNvSpPr>
          <p:nvPr>
            <p:ph type="ctrTitle"/>
          </p:nvPr>
        </p:nvSpPr>
        <p:spPr>
          <a:xfrm>
            <a:off x="3045368" y="2043663"/>
            <a:ext cx="6105194" cy="2031055"/>
          </a:xfrm>
        </p:spPr>
        <p:txBody>
          <a:bodyPr vert="horz" lIns="91440" tIns="45720" rIns="91440" bIns="45720" rtlCol="0">
            <a:normAutofit/>
          </a:bodyPr>
          <a:lstStyle/>
          <a:p>
            <a:r>
              <a:rPr lang="en-US" kern="1200">
                <a:solidFill>
                  <a:srgbClr val="FFFFFF"/>
                </a:solidFill>
                <a:latin typeface="+mj-lt"/>
                <a:ea typeface="+mj-ea"/>
                <a:cs typeface="+mj-cs"/>
              </a:rPr>
              <a:t>Nutrition Data Science</a:t>
            </a:r>
          </a:p>
        </p:txBody>
      </p:sp>
      <p:sp>
        <p:nvSpPr>
          <p:cNvPr id="3" name="Subtitle 2">
            <a:extLst>
              <a:ext uri="{FF2B5EF4-FFF2-40B4-BE49-F238E27FC236}">
                <a16:creationId xmlns:a16="http://schemas.microsoft.com/office/drawing/2014/main" id="{435EF5EF-DDEA-8843-8B5B-B67B56C60309}"/>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lvl="0" indent="-228600">
              <a:spcBef>
                <a:spcPts val="0"/>
              </a:spcBef>
              <a:buClr>
                <a:schemeClr val="dk1"/>
              </a:buClr>
              <a:buSzPts val="1100"/>
              <a:buFont typeface="Arial" panose="020B0604020202020204" pitchFamily="34" charset="0"/>
              <a:buChar char="•"/>
            </a:pPr>
            <a:endParaRPr lang="en-US" sz="1000">
              <a:solidFill>
                <a:srgbClr val="FFFFFF"/>
              </a:solidFill>
            </a:endParaRPr>
          </a:p>
          <a:p>
            <a:pPr indent="-228600">
              <a:spcBef>
                <a:spcPts val="0"/>
              </a:spcBef>
              <a:buClr>
                <a:schemeClr val="dk1"/>
              </a:buClr>
              <a:buSzPts val="1100"/>
              <a:buFont typeface="Arial" panose="020B0604020202020204" pitchFamily="34" charset="0"/>
              <a:buChar char="•"/>
            </a:pPr>
            <a:r>
              <a:rPr lang="en-US" sz="1000">
                <a:solidFill>
                  <a:srgbClr val="FFFFFF"/>
                </a:solidFill>
              </a:rPr>
              <a:t>Michelle Davenport, PhD, RD (Quantitative Nutrition)</a:t>
            </a:r>
          </a:p>
          <a:p>
            <a:pPr lvl="0" indent="-228600">
              <a:spcBef>
                <a:spcPts val="0"/>
              </a:spcBef>
              <a:buClr>
                <a:schemeClr val="dk1"/>
              </a:buClr>
              <a:buSzPts val="1100"/>
              <a:buFont typeface="Arial" panose="020B0604020202020204" pitchFamily="34" charset="0"/>
              <a:buChar char="•"/>
            </a:pPr>
            <a:endParaRPr lang="en-US" sz="1000">
              <a:solidFill>
                <a:srgbClr val="FFFFFF"/>
              </a:solidFill>
            </a:endParaRPr>
          </a:p>
          <a:p>
            <a:pPr lvl="0" indent="-228600">
              <a:spcBef>
                <a:spcPts val="0"/>
              </a:spcBef>
              <a:buClr>
                <a:schemeClr val="dk1"/>
              </a:buClr>
              <a:buSzPts val="1100"/>
              <a:buFont typeface="Arial" panose="020B0604020202020204" pitchFamily="34" charset="0"/>
              <a:buChar char="•"/>
            </a:pPr>
            <a:r>
              <a:rPr lang="en-US" sz="1000">
                <a:solidFill>
                  <a:srgbClr val="FFFFFF"/>
                </a:solidFill>
              </a:rPr>
              <a:t>Noah Gift, ML Lecturer (Berkeley, Davis, Northwestern)</a:t>
            </a:r>
          </a:p>
          <a:p>
            <a:pPr indent="-228600">
              <a:buFont typeface="Arial" panose="020B0604020202020204" pitchFamily="34" charset="0"/>
              <a:buChar char="•"/>
            </a:pPr>
            <a:endParaRPr lang="en-US" sz="1000">
              <a:solidFill>
                <a:srgbClr val="FFFFFF"/>
              </a:solidFill>
            </a:endParaRPr>
          </a:p>
        </p:txBody>
      </p:sp>
    </p:spTree>
    <p:extLst>
      <p:ext uri="{BB962C8B-B14F-4D97-AF65-F5344CB8AC3E}">
        <p14:creationId xmlns:p14="http://schemas.microsoft.com/office/powerpoint/2010/main" val="35724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Top Corners Rounded 18">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B8BB74-3377-2C4C-AA46-A46403677881}"/>
              </a:ext>
            </a:extLst>
          </p:cNvPr>
          <p:cNvSpPr>
            <a:spLocks noGrp="1"/>
          </p:cNvSpPr>
          <p:nvPr>
            <p:ph type="title"/>
          </p:nvPr>
        </p:nvSpPr>
        <p:spPr>
          <a:xfrm>
            <a:off x="332315" y="1122363"/>
            <a:ext cx="3971220" cy="3249386"/>
          </a:xfrm>
        </p:spPr>
        <p:txBody>
          <a:bodyPr vert="horz" lIns="91440" tIns="45720" rIns="91440" bIns="45720" rtlCol="0" anchor="ctr">
            <a:normAutofit/>
          </a:bodyPr>
          <a:lstStyle/>
          <a:p>
            <a:pPr>
              <a:spcBef>
                <a:spcPct val="0"/>
              </a:spcBef>
            </a:pPr>
            <a:r>
              <a:rPr lang="en-US" sz="5400" kern="1200">
                <a:solidFill>
                  <a:schemeClr val="bg1"/>
                </a:solidFill>
                <a:latin typeface="+mj-lt"/>
                <a:ea typeface="+mj-ea"/>
                <a:cs typeface="+mj-cs"/>
              </a:rPr>
              <a:t>Long-Term Weight Gain or Loss by Daily Serving</a:t>
            </a:r>
          </a:p>
        </p:txBody>
      </p:sp>
      <p:sp>
        <p:nvSpPr>
          <p:cNvPr id="25" name="Rectangle: Top Corners Rounded 20">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Google Shape;148;p22">
            <a:extLst>
              <a:ext uri="{FF2B5EF4-FFF2-40B4-BE49-F238E27FC236}">
                <a16:creationId xmlns:a16="http://schemas.microsoft.com/office/drawing/2014/main" id="{A1F15FB5-432D-084F-985B-E304CD41E751}"/>
              </a:ext>
            </a:extLst>
          </p:cNvPr>
          <p:cNvPicPr preferRelativeResize="0"/>
          <p:nvPr/>
        </p:nvPicPr>
        <p:blipFill>
          <a:blip r:embed="rId2">
            <a:extLst/>
          </a:blip>
          <a:stretch>
            <a:fillRect/>
          </a:stretch>
        </p:blipFill>
        <p:spPr>
          <a:xfrm>
            <a:off x="6413323" y="467256"/>
            <a:ext cx="4123004" cy="5766440"/>
          </a:xfrm>
          <a:prstGeom prst="rect">
            <a:avLst/>
          </a:prstGeom>
          <a:noFill/>
        </p:spPr>
      </p:pic>
    </p:spTree>
    <p:extLst>
      <p:ext uri="{BB962C8B-B14F-4D97-AF65-F5344CB8AC3E}">
        <p14:creationId xmlns:p14="http://schemas.microsoft.com/office/powerpoint/2010/main" val="200940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oogle Shape;154;p23">
            <a:extLst>
              <a:ext uri="{FF2B5EF4-FFF2-40B4-BE49-F238E27FC236}">
                <a16:creationId xmlns:a16="http://schemas.microsoft.com/office/drawing/2014/main" id="{2980BC95-B11D-A346-A66F-F2F380A36154}"/>
              </a:ext>
            </a:extLst>
          </p:cNvPr>
          <p:cNvPicPr preferRelativeResize="0"/>
          <p:nvPr/>
        </p:nvPicPr>
        <p:blipFill rotWithShape="1">
          <a:blip r:embed="rId2">
            <a:extLst/>
          </a:blip>
          <a:srcRect/>
          <a:stretch/>
        </p:blipFill>
        <p:spPr>
          <a:xfrm>
            <a:off x="20" y="10"/>
            <a:ext cx="12191980" cy="6857990"/>
          </a:xfrm>
          <a:prstGeom prst="rect">
            <a:avLst/>
          </a:prstGeom>
          <a:noFill/>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AE1ADF-46D6-C245-A81B-2A27BD40DF4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spcBef>
                <a:spcPct val="0"/>
              </a:spcBef>
            </a:pPr>
            <a:r>
              <a:rPr lang="en-US" sz="4000"/>
              <a:t>Local vs Global Minimum</a:t>
            </a:r>
          </a:p>
        </p:txBody>
      </p:sp>
      <p:cxnSp>
        <p:nvCxnSpPr>
          <p:cNvPr id="14"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55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D6D17-6F4C-2C46-B414-EF6B3FE48455}"/>
              </a:ext>
            </a:extLst>
          </p:cNvPr>
          <p:cNvSpPr>
            <a:spLocks noGrp="1"/>
          </p:cNvSpPr>
          <p:nvPr>
            <p:ph type="title"/>
          </p:nvPr>
        </p:nvSpPr>
        <p:spPr>
          <a:xfrm>
            <a:off x="821516" y="640263"/>
            <a:ext cx="6204984" cy="1344975"/>
          </a:xfrm>
        </p:spPr>
        <p:txBody>
          <a:bodyPr vert="horz" lIns="91440" tIns="45720" rIns="91440" bIns="45720" rtlCol="0" anchor="ctr">
            <a:normAutofit/>
          </a:bodyPr>
          <a:lstStyle/>
          <a:p>
            <a:pPr>
              <a:spcBef>
                <a:spcPct val="0"/>
              </a:spcBef>
            </a:pPr>
            <a:r>
              <a:rPr lang="en-US" sz="2800"/>
              <a:t>Why don’t general recommendations work?</a:t>
            </a:r>
            <a:br>
              <a:rPr lang="en-US" sz="2800"/>
            </a:br>
            <a:endParaRPr lang="en-US" sz="2800"/>
          </a:p>
        </p:txBody>
      </p:sp>
      <p:sp>
        <p:nvSpPr>
          <p:cNvPr id="3" name="Text Placeholder 2">
            <a:extLst>
              <a:ext uri="{FF2B5EF4-FFF2-40B4-BE49-F238E27FC236}">
                <a16:creationId xmlns:a16="http://schemas.microsoft.com/office/drawing/2014/main" id="{90B9D711-0AF2-B044-B6F3-16D66162C8E5}"/>
              </a:ext>
            </a:extLst>
          </p:cNvPr>
          <p:cNvSpPr>
            <a:spLocks noGrp="1"/>
          </p:cNvSpPr>
          <p:nvPr>
            <p:ph type="body" idx="1"/>
          </p:nvPr>
        </p:nvSpPr>
        <p:spPr>
          <a:xfrm>
            <a:off x="821515" y="2121762"/>
            <a:ext cx="6204984" cy="3626917"/>
          </a:xfrm>
        </p:spPr>
        <p:txBody>
          <a:bodyPr vert="horz" lIns="91440" tIns="45720" rIns="91440" bIns="45720" rtlCol="0">
            <a:normAutofit/>
          </a:bodyPr>
          <a:lstStyle/>
          <a:p>
            <a:pPr indent="-228600">
              <a:spcAft>
                <a:spcPts val="600"/>
              </a:spcAft>
              <a:buFont typeface="Arial" panose="020B0604020202020204" pitchFamily="34" charset="0"/>
              <a:buChar char="•"/>
            </a:pPr>
            <a:r>
              <a:rPr lang="en-US" sz="2400"/>
              <a:t>a.k.a. Why personalized nutrition? (Get rid of the Pundits?)</a:t>
            </a:r>
          </a:p>
          <a:p>
            <a:pPr indent="-228600">
              <a:spcAft>
                <a:spcPts val="600"/>
              </a:spcAft>
              <a:buFont typeface="Arial" panose="020B0604020202020204" pitchFamily="34" charset="0"/>
              <a:buChar char="•"/>
            </a:pPr>
            <a:r>
              <a:rPr lang="en-US" sz="2400"/>
              <a:t>Food isn’t the same to everyone</a:t>
            </a:r>
          </a:p>
        </p:txBody>
      </p:sp>
      <p:pic>
        <p:nvPicPr>
          <p:cNvPr id="5" name="Google Shape;163;p24">
            <a:extLst>
              <a:ext uri="{FF2B5EF4-FFF2-40B4-BE49-F238E27FC236}">
                <a16:creationId xmlns:a16="http://schemas.microsoft.com/office/drawing/2014/main" id="{EF21EF1F-4702-D345-9562-62D3633541DB}"/>
              </a:ext>
            </a:extLst>
          </p:cNvPr>
          <p:cNvPicPr preferRelativeResize="0"/>
          <p:nvPr/>
        </p:nvPicPr>
        <p:blipFill>
          <a:blip r:embed="rId2">
            <a:extLst/>
          </a:blip>
          <a:stretch>
            <a:fillRect/>
          </a:stretch>
        </p:blipFill>
        <p:spPr>
          <a:xfrm>
            <a:off x="7829551" y="449413"/>
            <a:ext cx="4042409" cy="2000992"/>
          </a:xfrm>
          <a:prstGeom prst="rect">
            <a:avLst/>
          </a:prstGeom>
          <a:noFill/>
        </p:spPr>
      </p:pic>
      <p:pic>
        <p:nvPicPr>
          <p:cNvPr id="4" name="Google Shape;162;p24">
            <a:extLst>
              <a:ext uri="{FF2B5EF4-FFF2-40B4-BE49-F238E27FC236}">
                <a16:creationId xmlns:a16="http://schemas.microsoft.com/office/drawing/2014/main" id="{32FBC33A-30EE-CF4B-BBAE-A78FB81C38FD}"/>
              </a:ext>
            </a:extLst>
          </p:cNvPr>
          <p:cNvPicPr preferRelativeResize="0"/>
          <p:nvPr/>
        </p:nvPicPr>
        <p:blipFill>
          <a:blip r:embed="rId3">
            <a:extLst/>
          </a:blip>
          <a:stretch>
            <a:fillRect/>
          </a:stretch>
        </p:blipFill>
        <p:spPr>
          <a:xfrm>
            <a:off x="7829551" y="2830663"/>
            <a:ext cx="4042410" cy="3385518"/>
          </a:xfrm>
          <a:prstGeom prst="rect">
            <a:avLst/>
          </a:prstGeom>
          <a:noFill/>
        </p:spPr>
      </p:pic>
    </p:spTree>
    <p:extLst>
      <p:ext uri="{BB962C8B-B14F-4D97-AF65-F5344CB8AC3E}">
        <p14:creationId xmlns:p14="http://schemas.microsoft.com/office/powerpoint/2010/main" val="138782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Food Establishment          			Pop Science</a:t>
            </a:r>
            <a:endParaRPr dirty="0"/>
          </a:p>
        </p:txBody>
      </p:sp>
      <p:sp>
        <p:nvSpPr>
          <p:cNvPr id="169" name="Google Shape;169;p25"/>
          <p:cNvSpPr txBox="1">
            <a:spLocks noGrp="1"/>
          </p:cNvSpPr>
          <p:nvPr>
            <p:ph type="body" idx="1"/>
          </p:nvPr>
        </p:nvSpPr>
        <p:spPr>
          <a:xfrm>
            <a:off x="-705117" y="1981600"/>
            <a:ext cx="5299600" cy="4555200"/>
          </a:xfrm>
          <a:prstGeom prst="rect">
            <a:avLst/>
          </a:prstGeom>
        </p:spPr>
        <p:txBody>
          <a:bodyPr spcFirstLastPara="1" vert="horz" wrap="square" lIns="121900" tIns="121900" rIns="121900" bIns="121900" rtlCol="0" anchor="t" anchorCtr="0">
            <a:noAutofit/>
          </a:bodyPr>
          <a:lstStyle/>
          <a:p>
            <a:pPr marL="1828754" indent="0" algn="ctr">
              <a:buNone/>
            </a:pPr>
            <a:endParaRPr/>
          </a:p>
          <a:p>
            <a:pPr marL="1828754" indent="0" algn="ctr">
              <a:buNone/>
            </a:pPr>
            <a:endParaRPr/>
          </a:p>
          <a:p>
            <a:pPr marL="1828754" indent="0" algn="ctr">
              <a:buNone/>
            </a:pPr>
            <a:r>
              <a:rPr lang="en"/>
              <a:t>USDA</a:t>
            </a:r>
            <a:endParaRPr/>
          </a:p>
          <a:p>
            <a:pPr marL="1828754" indent="0" algn="ctr">
              <a:buNone/>
            </a:pPr>
            <a:r>
              <a:rPr lang="en"/>
              <a:t>CDC</a:t>
            </a:r>
            <a:endParaRPr/>
          </a:p>
          <a:p>
            <a:pPr marL="1828754" indent="0" algn="ctr">
              <a:buNone/>
            </a:pPr>
            <a:r>
              <a:rPr lang="en"/>
              <a:t>USDA Foods/School Lunch</a:t>
            </a:r>
            <a:endParaRPr/>
          </a:p>
          <a:p>
            <a:pPr marL="1828754" indent="0" algn="ctr">
              <a:buNone/>
            </a:pPr>
            <a:r>
              <a:rPr lang="en"/>
              <a:t>Harvard</a:t>
            </a:r>
            <a:endParaRPr/>
          </a:p>
          <a:p>
            <a:pPr marL="1828754" indent="0" algn="ctr">
              <a:buNone/>
            </a:pPr>
            <a:r>
              <a:rPr lang="en"/>
              <a:t>Nature</a:t>
            </a:r>
            <a:endParaRPr/>
          </a:p>
          <a:p>
            <a:pPr marL="1828754" indent="0" algn="ctr">
              <a:buNone/>
            </a:pPr>
            <a:r>
              <a:rPr lang="en"/>
              <a:t>CPG</a:t>
            </a:r>
            <a:endParaRPr/>
          </a:p>
        </p:txBody>
      </p:sp>
      <p:sp>
        <p:nvSpPr>
          <p:cNvPr id="170" name="Google Shape;170;p25"/>
          <p:cNvSpPr txBox="1">
            <a:spLocks noGrp="1"/>
          </p:cNvSpPr>
          <p:nvPr>
            <p:ph type="body" idx="4294967295"/>
          </p:nvPr>
        </p:nvSpPr>
        <p:spPr>
          <a:xfrm>
            <a:off x="6951133" y="1640418"/>
            <a:ext cx="5240867" cy="4432300"/>
          </a:xfrm>
          <a:prstGeom prst="rect">
            <a:avLst/>
          </a:prstGeom>
        </p:spPr>
        <p:txBody>
          <a:bodyPr spcFirstLastPara="1" vert="horz" wrap="square" lIns="121900" tIns="121900" rIns="121900" bIns="121900" rtlCol="0" anchor="t" anchorCtr="0">
            <a:noAutofit/>
          </a:bodyPr>
          <a:lstStyle/>
          <a:p>
            <a:pPr marL="1828754" indent="0" algn="ctr">
              <a:spcBef>
                <a:spcPts val="0"/>
              </a:spcBef>
              <a:buNone/>
            </a:pPr>
            <a:endParaRPr/>
          </a:p>
          <a:p>
            <a:pPr marL="1828754" indent="0" algn="ctr">
              <a:spcBef>
                <a:spcPts val="0"/>
              </a:spcBef>
              <a:buNone/>
            </a:pPr>
            <a:endParaRPr/>
          </a:p>
          <a:p>
            <a:pPr marL="1828754" indent="0" algn="ctr">
              <a:spcBef>
                <a:spcPts val="0"/>
              </a:spcBef>
              <a:buNone/>
            </a:pPr>
            <a:r>
              <a:rPr lang="en"/>
              <a:t>Infowars</a:t>
            </a:r>
            <a:endParaRPr/>
          </a:p>
          <a:p>
            <a:pPr marL="1828754" indent="0" algn="ctr">
              <a:spcBef>
                <a:spcPts val="0"/>
              </a:spcBef>
              <a:buNone/>
            </a:pPr>
            <a:r>
              <a:rPr lang="en"/>
              <a:t>Alex Jones</a:t>
            </a:r>
            <a:endParaRPr/>
          </a:p>
          <a:p>
            <a:pPr marL="1828754" indent="0" algn="ctr">
              <a:spcBef>
                <a:spcPts val="0"/>
              </a:spcBef>
              <a:buNone/>
            </a:pPr>
            <a:r>
              <a:rPr lang="en"/>
              <a:t>Gwyneth Paltrow</a:t>
            </a:r>
            <a:endParaRPr/>
          </a:p>
          <a:p>
            <a:pPr marL="1828754" indent="0" algn="ctr">
              <a:spcBef>
                <a:spcPts val="0"/>
              </a:spcBef>
              <a:buNone/>
            </a:pPr>
            <a:r>
              <a:rPr lang="en"/>
              <a:t>GOOP</a:t>
            </a:r>
            <a:endParaRPr/>
          </a:p>
        </p:txBody>
      </p:sp>
      <p:cxnSp>
        <p:nvCxnSpPr>
          <p:cNvPr id="171" name="Google Shape;171;p25"/>
          <p:cNvCxnSpPr/>
          <p:nvPr/>
        </p:nvCxnSpPr>
        <p:spPr>
          <a:xfrm>
            <a:off x="6103800" y="1701200"/>
            <a:ext cx="44000" cy="4835600"/>
          </a:xfrm>
          <a:prstGeom prst="straightConnector1">
            <a:avLst/>
          </a:prstGeom>
          <a:noFill/>
          <a:ln w="9525" cap="flat" cmpd="sng">
            <a:solidFill>
              <a:schemeClr val="dk2"/>
            </a:solidFill>
            <a:prstDash val="solid"/>
            <a:round/>
            <a:headEnd type="none" w="med" len="med"/>
            <a:tailEnd type="none" w="med" len="med"/>
          </a:ln>
        </p:spPr>
      </p:cxnSp>
      <p:pic>
        <p:nvPicPr>
          <p:cNvPr id="172" name="Google Shape;172;p25"/>
          <p:cNvPicPr preferRelativeResize="0"/>
          <p:nvPr/>
        </p:nvPicPr>
        <p:blipFill>
          <a:blip r:embed="rId3">
            <a:alphaModFix/>
          </a:blip>
          <a:stretch>
            <a:fillRect/>
          </a:stretch>
        </p:blipFill>
        <p:spPr>
          <a:xfrm>
            <a:off x="583600" y="4532567"/>
            <a:ext cx="1395333" cy="2098167"/>
          </a:xfrm>
          <a:prstGeom prst="rect">
            <a:avLst/>
          </a:prstGeom>
          <a:noFill/>
          <a:ln>
            <a:noFill/>
          </a:ln>
        </p:spPr>
      </p:pic>
      <p:pic>
        <p:nvPicPr>
          <p:cNvPr id="173" name="Google Shape;173;p25"/>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6965583" y="4255385"/>
            <a:ext cx="4381632" cy="2464668"/>
          </a:xfrm>
          <a:prstGeom prst="rect">
            <a:avLst/>
          </a:prstGeom>
          <a:noFill/>
          <a:ln>
            <a:noFill/>
          </a:ln>
        </p:spPr>
      </p:pic>
      <p:pic>
        <p:nvPicPr>
          <p:cNvPr id="174" name="Google Shape;174;p25"/>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7877660" y="1356967"/>
            <a:ext cx="2284707" cy="1282367"/>
          </a:xfrm>
          <a:prstGeom prst="rect">
            <a:avLst/>
          </a:prstGeom>
          <a:noFill/>
          <a:ln>
            <a:noFill/>
          </a:ln>
        </p:spPr>
      </p:pic>
      <p:pic>
        <p:nvPicPr>
          <p:cNvPr id="175" name="Google Shape;175;p25"/>
          <p:cNvPicPr preferRelativeResize="0"/>
          <p:nvPr/>
        </p:nvPicPr>
        <p:blipFill>
          <a:blip r:embed="rId6">
            <a:alphaModFix/>
          </a:blip>
          <a:stretch>
            <a:fillRect/>
          </a:stretch>
        </p:blipFill>
        <p:spPr>
          <a:xfrm>
            <a:off x="3866433" y="4577015"/>
            <a:ext cx="2009267" cy="2009267"/>
          </a:xfrm>
          <a:prstGeom prst="rect">
            <a:avLst/>
          </a:prstGeom>
          <a:noFill/>
          <a:ln>
            <a:noFill/>
          </a:ln>
        </p:spPr>
      </p:pic>
      <p:pic>
        <p:nvPicPr>
          <p:cNvPr id="176" name="Google Shape;176;p25"/>
          <p:cNvPicPr preferRelativeResize="0"/>
          <p:nvPr/>
        </p:nvPicPr>
        <p:blipFill>
          <a:blip r:embed="rId7">
            <a:alphaModFix/>
          </a:blip>
          <a:stretch>
            <a:fillRect/>
          </a:stretch>
        </p:blipFill>
        <p:spPr>
          <a:xfrm>
            <a:off x="3490700" y="1641400"/>
            <a:ext cx="2467067" cy="1607200"/>
          </a:xfrm>
          <a:prstGeom prst="rect">
            <a:avLst/>
          </a:prstGeom>
          <a:noFill/>
          <a:ln>
            <a:noFill/>
          </a:ln>
        </p:spPr>
      </p:pic>
      <p:pic>
        <p:nvPicPr>
          <p:cNvPr id="177" name="Google Shape;177;p25"/>
          <p:cNvPicPr preferRelativeResize="0"/>
          <p:nvPr/>
        </p:nvPicPr>
        <p:blipFill>
          <a:blip r:embed="rId8">
            <a:alphaModFix/>
          </a:blip>
          <a:stretch>
            <a:fillRect/>
          </a:stretch>
        </p:blipFill>
        <p:spPr>
          <a:xfrm>
            <a:off x="218867" y="1701200"/>
            <a:ext cx="2144003" cy="1547400"/>
          </a:xfrm>
          <a:prstGeom prst="rect">
            <a:avLst/>
          </a:prstGeom>
          <a:noFill/>
          <a:ln>
            <a:noFill/>
          </a:ln>
        </p:spPr>
      </p:pic>
    </p:spTree>
    <p:extLst>
      <p:ext uri="{BB962C8B-B14F-4D97-AF65-F5344CB8AC3E}">
        <p14:creationId xmlns:p14="http://schemas.microsoft.com/office/powerpoint/2010/main" val="122752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p:nvSpPr>
          <p:cNvPr id="126" name="Freeform: Shape 12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Google Shape;182;p26"/>
          <p:cNvSpPr txBox="1">
            <a:spLocks noGrp="1"/>
          </p:cNvSpPr>
          <p:nvPr>
            <p:ph type="title"/>
          </p:nvPr>
        </p:nvSpPr>
        <p:spPr>
          <a:xfrm>
            <a:off x="863029" y="1012004"/>
            <a:ext cx="3416158" cy="4795408"/>
          </a:xfrm>
          <a:prstGeom prst="rect">
            <a:avLst/>
          </a:prstGeom>
        </p:spPr>
        <p:txBody>
          <a:bodyPr spcFirstLastPara="1" vert="horz" lIns="91440" tIns="45720" rIns="91440" bIns="45720" rtlCol="0" anchor="ctr" anchorCtr="0">
            <a:normAutofit/>
          </a:bodyPr>
          <a:lstStyle/>
          <a:p>
            <a:pPr>
              <a:spcBef>
                <a:spcPct val="0"/>
              </a:spcBef>
            </a:pPr>
            <a:r>
              <a:rPr lang="en-US">
                <a:solidFill>
                  <a:srgbClr val="FFFFFF"/>
                </a:solidFill>
              </a:rPr>
              <a:t>Re-establish nutrition as a science</a:t>
            </a:r>
          </a:p>
        </p:txBody>
      </p:sp>
      <p:graphicFrame>
        <p:nvGraphicFramePr>
          <p:cNvPr id="185" name="Google Shape;183;p26">
            <a:extLst>
              <a:ext uri="{FF2B5EF4-FFF2-40B4-BE49-F238E27FC236}">
                <a16:creationId xmlns:a16="http://schemas.microsoft.com/office/drawing/2014/main" id="{949A9F94-7FBE-40CD-891B-81CFABAE1D1D}"/>
              </a:ext>
            </a:extLst>
          </p:cNvPr>
          <p:cNvGraphicFramePr/>
          <p:nvPr>
            <p:extLst>
              <p:ext uri="{D42A27DB-BD31-4B8C-83A1-F6EECF244321}">
                <p14:modId xmlns:p14="http://schemas.microsoft.com/office/powerpoint/2010/main" val="684691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57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8195E5-5816-F04D-852C-8F6E8FA23407}"/>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a:spcBef>
                <a:spcPct val="0"/>
              </a:spcBef>
            </a:pPr>
            <a:r>
              <a:rPr lang="en-US" sz="3100" kern="1200">
                <a:solidFill>
                  <a:srgbClr val="000000"/>
                </a:solidFill>
                <a:latin typeface="+mj-lt"/>
                <a:ea typeface="+mj-ea"/>
                <a:cs typeface="+mj-cs"/>
              </a:rPr>
              <a:t>RCT </a:t>
            </a:r>
            <a:br>
              <a:rPr lang="en-US" sz="3100" kern="1200">
                <a:solidFill>
                  <a:srgbClr val="000000"/>
                </a:solidFill>
                <a:latin typeface="+mj-lt"/>
                <a:ea typeface="+mj-ea"/>
                <a:cs typeface="+mj-cs"/>
              </a:rPr>
            </a:br>
            <a:br>
              <a:rPr lang="en-US" sz="3100" kern="1200">
                <a:solidFill>
                  <a:srgbClr val="000000"/>
                </a:solidFill>
                <a:latin typeface="+mj-lt"/>
                <a:ea typeface="+mj-ea"/>
                <a:cs typeface="+mj-cs"/>
              </a:rPr>
            </a:br>
            <a:endParaRPr lang="en-US" sz="3100" kern="120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ttps://lh6.googleusercontent.com/GL3r7yBYprHc9LMYbBB--zaybpqyx1rz9_Xg78yZEAZ-sgSX3QVyf2d6rJPZK7wqteoPzJ3Ma5lna_3ureE-4TLA3xDO1o8aq3y8dHahCWLRDdnHxa7fmvE9HVwpyEaznMFB0vTI2eI">
            <a:extLst>
              <a:ext uri="{FF2B5EF4-FFF2-40B4-BE49-F238E27FC236}">
                <a16:creationId xmlns:a16="http://schemas.microsoft.com/office/drawing/2014/main" id="{C436BA9F-EA49-DA42-B18F-553B397B9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83" y="1629089"/>
            <a:ext cx="2235362" cy="3620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284CCB6-4DA2-2D46-BF12-5244CBA272A4}"/>
              </a:ext>
            </a:extLst>
          </p:cNvPr>
          <p:cNvSpPr>
            <a:spLocks noGrp="1"/>
          </p:cNvSpPr>
          <p:nvPr>
            <p:ph type="body" idx="1"/>
          </p:nvPr>
        </p:nvSpPr>
        <p:spPr>
          <a:xfrm>
            <a:off x="6090574" y="2421682"/>
            <a:ext cx="4977578" cy="3639289"/>
          </a:xfrm>
        </p:spPr>
        <p:txBody>
          <a:bodyPr vert="horz" lIns="91440" tIns="45720" rIns="91440" bIns="45720" rtlCol="0" anchor="ctr">
            <a:normAutofit/>
          </a:bodyPr>
          <a:lstStyle/>
          <a:p>
            <a:pPr indent="-228600" fontAlgn="base">
              <a:spcAft>
                <a:spcPts val="600"/>
              </a:spcAft>
              <a:buFont typeface="Arial" panose="020B0604020202020204" pitchFamily="34" charset="0"/>
              <a:buChar char="•"/>
            </a:pPr>
            <a:r>
              <a:rPr lang="en-US" sz="2000">
                <a:solidFill>
                  <a:srgbClr val="000000"/>
                </a:solidFill>
              </a:rPr>
              <a:t>Poor adherence</a:t>
            </a:r>
          </a:p>
          <a:p>
            <a:pPr indent="-228600" fontAlgn="base">
              <a:spcAft>
                <a:spcPts val="600"/>
              </a:spcAft>
              <a:buFont typeface="Arial" panose="020B0604020202020204" pitchFamily="34" charset="0"/>
              <a:buChar char="•"/>
            </a:pPr>
            <a:r>
              <a:rPr lang="en-US" sz="2000">
                <a:solidFill>
                  <a:srgbClr val="000000"/>
                </a:solidFill>
              </a:rPr>
              <a:t>Limited in scope</a:t>
            </a:r>
          </a:p>
          <a:p>
            <a:pPr indent="-228600" fontAlgn="base">
              <a:spcAft>
                <a:spcPts val="600"/>
              </a:spcAft>
              <a:buFont typeface="Arial" panose="020B0604020202020204" pitchFamily="34" charset="0"/>
              <a:buChar char="•"/>
            </a:pPr>
            <a:r>
              <a:rPr lang="en-US" sz="2000">
                <a:solidFill>
                  <a:srgbClr val="000000"/>
                </a:solidFill>
              </a:rPr>
              <a:t>Compares two treatments</a:t>
            </a:r>
          </a:p>
          <a:p>
            <a:pPr indent="-228600" fontAlgn="base">
              <a:spcAft>
                <a:spcPts val="600"/>
              </a:spcAft>
              <a:buFont typeface="Arial" panose="020B0604020202020204" pitchFamily="34" charset="0"/>
              <a:buChar char="•"/>
            </a:pPr>
            <a:r>
              <a:rPr lang="en-US" sz="2000">
                <a:solidFill>
                  <a:srgbClr val="000000"/>
                </a:solidFill>
              </a:rPr>
              <a:t>$$$$</a:t>
            </a:r>
          </a:p>
          <a:p>
            <a:pPr indent="-228600">
              <a:spcAft>
                <a:spcPts val="600"/>
              </a:spcAft>
              <a:buFont typeface="Arial" panose="020B0604020202020204" pitchFamily="34" charset="0"/>
              <a:buChar char="•"/>
            </a:pPr>
            <a:endParaRPr lang="en-US" sz="2000">
              <a:solidFill>
                <a:srgbClr val="000000"/>
              </a:solidFill>
            </a:endParaRPr>
          </a:p>
        </p:txBody>
      </p:sp>
    </p:spTree>
    <p:extLst>
      <p:ext uri="{BB962C8B-B14F-4D97-AF65-F5344CB8AC3E}">
        <p14:creationId xmlns:p14="http://schemas.microsoft.com/office/powerpoint/2010/main" val="109287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6506B3-FE9B-5D4E-8DCA-2DB57A2B8562}"/>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a:spcBef>
                <a:spcPct val="0"/>
              </a:spcBef>
            </a:pPr>
            <a:r>
              <a:rPr lang="en-US" kern="1200">
                <a:solidFill>
                  <a:srgbClr val="000000"/>
                </a:solidFill>
                <a:latin typeface="+mj-lt"/>
                <a:ea typeface="+mj-ea"/>
                <a:cs typeface="+mj-cs"/>
              </a:rPr>
              <a:t>ML</a:t>
            </a:r>
          </a:p>
        </p:txBody>
      </p:sp>
      <p:sp>
        <p:nvSpPr>
          <p:cNvPr id="14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06A5DF75-69F0-654B-B41B-8C9CFF7EAE94}"/>
              </a:ext>
            </a:extLst>
          </p:cNvPr>
          <p:cNvSpPr>
            <a:spLocks noGrp="1"/>
          </p:cNvSpPr>
          <p:nvPr>
            <p:ph type="body" idx="1"/>
          </p:nvPr>
        </p:nvSpPr>
        <p:spPr>
          <a:xfrm>
            <a:off x="6090574" y="2421682"/>
            <a:ext cx="4977578" cy="3639289"/>
          </a:xfrm>
        </p:spPr>
        <p:txBody>
          <a:bodyPr vert="horz" lIns="91440" tIns="45720" rIns="91440" bIns="45720" rtlCol="0" anchor="ctr">
            <a:normAutofit/>
          </a:bodyPr>
          <a:lstStyle/>
          <a:p>
            <a:pPr indent="-228600" fontAlgn="base">
              <a:spcAft>
                <a:spcPts val="600"/>
              </a:spcAft>
              <a:buFont typeface="Arial" panose="020B0604020202020204" pitchFamily="34" charset="0"/>
              <a:buChar char="•"/>
            </a:pPr>
            <a:r>
              <a:rPr lang="en-US" sz="2000">
                <a:solidFill>
                  <a:srgbClr val="000000"/>
                </a:solidFill>
              </a:rPr>
              <a:t>Prediction</a:t>
            </a:r>
          </a:p>
          <a:p>
            <a:pPr indent="-228600" fontAlgn="base">
              <a:spcAft>
                <a:spcPts val="600"/>
              </a:spcAft>
              <a:buFont typeface="Arial" panose="020B0604020202020204" pitchFamily="34" charset="0"/>
              <a:buChar char="•"/>
            </a:pPr>
            <a:r>
              <a:rPr lang="en-US" sz="2000">
                <a:solidFill>
                  <a:srgbClr val="000000"/>
                </a:solidFill>
              </a:rPr>
              <a:t>Unlimited Data</a:t>
            </a:r>
          </a:p>
          <a:p>
            <a:pPr indent="-228600" fontAlgn="base">
              <a:spcAft>
                <a:spcPts val="600"/>
              </a:spcAft>
              <a:buFont typeface="Arial" panose="020B0604020202020204" pitchFamily="34" charset="0"/>
              <a:buChar char="•"/>
            </a:pPr>
            <a:r>
              <a:rPr lang="en-US" sz="2000">
                <a:solidFill>
                  <a:srgbClr val="000000"/>
                </a:solidFill>
              </a:rPr>
              <a:t>Better Computation</a:t>
            </a:r>
          </a:p>
          <a:p>
            <a:pPr indent="-228600">
              <a:spcAft>
                <a:spcPts val="600"/>
              </a:spcAft>
              <a:buFont typeface="Arial" panose="020B0604020202020204" pitchFamily="34" charset="0"/>
              <a:buChar char="•"/>
            </a:pPr>
            <a:endParaRPr lang="en-US" sz="2000">
              <a:solidFill>
                <a:srgbClr val="000000"/>
              </a:solidFill>
            </a:endParaRPr>
          </a:p>
        </p:txBody>
      </p:sp>
      <p:pic>
        <p:nvPicPr>
          <p:cNvPr id="5" name="Picture 6" descr="https://lh3.googleusercontent.com/Jj-Dp61u0oYL53blI9m2uATlokFwyHvVRg4uE8eHcNedffL1cJXzDIOeh1e9DyyiUYOyWkEkTUHQ5FFnFsNTI6W2zF93VWUfsnwWwKEf90oDpEk_qVUmmFC_eC46Jx4oNMTXEXHW9m0">
            <a:extLst>
              <a:ext uri="{FF2B5EF4-FFF2-40B4-BE49-F238E27FC236}">
                <a16:creationId xmlns:a16="http://schemas.microsoft.com/office/drawing/2014/main" id="{2E76AD67-B94F-1C4F-AAD0-54731DF8E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4" y="1760178"/>
            <a:ext cx="4125174" cy="31220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73C88B6-25D2-7343-B5ED-19AC3A599AD3}"/>
              </a:ext>
            </a:extLst>
          </p:cNvPr>
          <p:cNvSpPr/>
          <p:nvPr/>
        </p:nvSpPr>
        <p:spPr>
          <a:xfrm>
            <a:off x="2347364" y="5987572"/>
            <a:ext cx="6096000" cy="923330"/>
          </a:xfrm>
          <a:prstGeom prst="rect">
            <a:avLst/>
          </a:prstGeom>
        </p:spPr>
        <p:txBody>
          <a:bodyPr>
            <a:spAutoFit/>
          </a:bodyPr>
          <a:lstStyle/>
          <a:p>
            <a:pPr algn="ctr"/>
            <a:r>
              <a:rPr lang="en-US" i="1" dirty="0" err="1">
                <a:solidFill>
                  <a:srgbClr val="000000"/>
                </a:solidFill>
                <a:latin typeface="Arial" panose="020B0604020202020204" pitchFamily="34" charset="0"/>
              </a:rPr>
              <a:t>Maurits</a:t>
            </a:r>
            <a:r>
              <a:rPr lang="en-US" i="1" dirty="0">
                <a:solidFill>
                  <a:srgbClr val="000000"/>
                </a:solidFill>
                <a:latin typeface="Arial" panose="020B0604020202020204" pitchFamily="34" charset="0"/>
              </a:rPr>
              <a:t> </a:t>
            </a:r>
            <a:r>
              <a:rPr lang="en-US" i="1" dirty="0" err="1">
                <a:solidFill>
                  <a:srgbClr val="000000"/>
                </a:solidFill>
                <a:latin typeface="Arial" panose="020B0604020202020204" pitchFamily="34" charset="0"/>
              </a:rPr>
              <a:t>Kaptein</a:t>
            </a:r>
            <a:r>
              <a:rPr lang="en-US" i="1" dirty="0">
                <a:solidFill>
                  <a:srgbClr val="000000"/>
                </a:solidFill>
                <a:latin typeface="Arial" panose="020B0604020202020204" pitchFamily="34" charset="0"/>
              </a:rPr>
              <a:t>, PhD (Nth Iteration Lab)</a:t>
            </a:r>
            <a:endParaRPr lang="en-US" dirty="0"/>
          </a:p>
          <a:p>
            <a:br>
              <a:rPr lang="en-US" dirty="0"/>
            </a:br>
            <a:endParaRPr lang="en-US" dirty="0"/>
          </a:p>
        </p:txBody>
      </p:sp>
    </p:spTree>
    <p:extLst>
      <p:ext uri="{BB962C8B-B14F-4D97-AF65-F5344CB8AC3E}">
        <p14:creationId xmlns:p14="http://schemas.microsoft.com/office/powerpoint/2010/main" val="707259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6D76-9AFB-664A-9651-94B27E899464}"/>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spcBef>
                <a:spcPct val="0"/>
              </a:spcBef>
            </a:pPr>
            <a:r>
              <a:rPr lang="en-US" sz="2400"/>
              <a:t>Human-led and human-centered care</a:t>
            </a:r>
            <a:br>
              <a:rPr lang="en-US" sz="2400"/>
            </a:br>
            <a:br>
              <a:rPr lang="en-US" sz="2400"/>
            </a:br>
            <a:endParaRPr lang="en-US" sz="2400"/>
          </a:p>
        </p:txBody>
      </p:sp>
      <p:pic>
        <p:nvPicPr>
          <p:cNvPr id="3074" name="Picture 2" descr="https://lh5.googleusercontent.com/lAvXlWlKLb5UdfnVTtptR6pDOd5F0IhLj1KO3xedBG_4ny7W1qi9jTEFI11iH4oH0a6pjM2kLADIG6U1wQBEhpXFu2m6leQ7hUDJHrJST9o65Fm6z3lJ95bQNinPtVyH6t-IdJHHfRk">
            <a:extLst>
              <a:ext uri="{FF2B5EF4-FFF2-40B4-BE49-F238E27FC236}">
                <a16:creationId xmlns:a16="http://schemas.microsoft.com/office/drawing/2014/main" id="{EA615628-393D-1048-A9B6-3FFC47E10D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25" b="4853"/>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3076"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6894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78A2A6-43DB-2A4A-B2A6-4383D3B781C7}"/>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a:spcBef>
                <a:spcPct val="0"/>
              </a:spcBef>
            </a:pPr>
            <a:r>
              <a:rPr lang="en-US" sz="4100" kern="1200">
                <a:solidFill>
                  <a:srgbClr val="FFFFFF"/>
                </a:solidFill>
                <a:latin typeface="+mj-lt"/>
                <a:ea typeface="+mj-ea"/>
                <a:cs typeface="+mj-cs"/>
              </a:rPr>
              <a:t>Model Explainability (Could be the solution to Nutrition Industry)</a:t>
            </a:r>
          </a:p>
        </p:txBody>
      </p:sp>
      <p:sp>
        <p:nvSpPr>
          <p:cNvPr id="3" name="Text Placeholder 2">
            <a:extLst>
              <a:ext uri="{FF2B5EF4-FFF2-40B4-BE49-F238E27FC236}">
                <a16:creationId xmlns:a16="http://schemas.microsoft.com/office/drawing/2014/main" id="{E2426450-D99E-784D-B4E6-25C8212E5B56}"/>
              </a:ext>
            </a:extLst>
          </p:cNvPr>
          <p:cNvSpPr>
            <a:spLocks noGrp="1"/>
          </p:cNvSpPr>
          <p:nvPr>
            <p:ph type="body" idx="1"/>
          </p:nvPr>
        </p:nvSpPr>
        <p:spPr>
          <a:xfrm>
            <a:off x="4699818" y="640082"/>
            <a:ext cx="6848715" cy="2484884"/>
          </a:xfrm>
        </p:spPr>
        <p:txBody>
          <a:bodyPr vert="horz" lIns="91440" tIns="45720" rIns="91440" bIns="45720" rtlCol="0" anchor="ctr">
            <a:normAutofit/>
          </a:bodyPr>
          <a:lstStyle/>
          <a:p>
            <a:pPr marL="457200" lvl="0" indent="-228600">
              <a:spcAft>
                <a:spcPts val="600"/>
              </a:spcAft>
              <a:buFont typeface="Arial" panose="020B0604020202020204" pitchFamily="34" charset="0"/>
              <a:buChar char="•"/>
            </a:pPr>
            <a:r>
              <a:rPr lang="en-US" sz="1100" dirty="0"/>
              <a:t>Confounding problem in statistics</a:t>
            </a:r>
          </a:p>
          <a:p>
            <a:pPr marL="457200" lvl="0" indent="-228600">
              <a:spcAft>
                <a:spcPts val="600"/>
              </a:spcAft>
              <a:buFont typeface="Arial" panose="020B0604020202020204" pitchFamily="34" charset="0"/>
              <a:buChar char="•"/>
            </a:pPr>
            <a:r>
              <a:rPr lang="en-US" sz="1100" dirty="0"/>
              <a:t>Data Science can add transparency and visibility that is lacking</a:t>
            </a:r>
          </a:p>
          <a:p>
            <a:pPr marL="457200" lvl="0" indent="-228600">
              <a:spcAft>
                <a:spcPts val="600"/>
              </a:spcAft>
              <a:buFont typeface="Arial" panose="020B0604020202020204" pitchFamily="34" charset="0"/>
              <a:buChar char="•"/>
            </a:pPr>
            <a:r>
              <a:rPr lang="en-US" sz="1100" dirty="0"/>
              <a:t>Machine Learning (are explainable)</a:t>
            </a:r>
          </a:p>
          <a:p>
            <a:pPr marL="914400" lvl="1" indent="-228600">
              <a:spcBef>
                <a:spcPts val="0"/>
              </a:spcBef>
              <a:spcAft>
                <a:spcPts val="600"/>
              </a:spcAft>
              <a:buFont typeface="Arial" panose="020B0604020202020204" pitchFamily="34" charset="0"/>
              <a:buChar char="•"/>
            </a:pPr>
            <a:r>
              <a:rPr lang="en-US" sz="1100" u="sng" dirty="0">
                <a:hlinkClick r:id="rId2"/>
              </a:rPr>
              <a:t>Yellowbrick- Visual Diagnostic</a:t>
            </a:r>
            <a:endParaRPr lang="en-US" sz="1100" dirty="0"/>
          </a:p>
          <a:p>
            <a:pPr marL="914400" lvl="1" indent="-228600">
              <a:spcBef>
                <a:spcPts val="0"/>
              </a:spcBef>
              <a:spcAft>
                <a:spcPts val="600"/>
              </a:spcAft>
              <a:buFont typeface="Arial" panose="020B0604020202020204" pitchFamily="34" charset="0"/>
              <a:buChar char="•"/>
            </a:pPr>
            <a:r>
              <a:rPr lang="en-US" sz="1100" dirty="0"/>
              <a:t>AutoML (Many Companies doing MLI):  </a:t>
            </a:r>
            <a:r>
              <a:rPr lang="en-US" sz="1100" u="sng" dirty="0">
                <a:hlinkClick r:id="rId3"/>
              </a:rPr>
              <a:t>Machine Learning Interpretability</a:t>
            </a:r>
            <a:r>
              <a:rPr lang="en-US" sz="1100" dirty="0"/>
              <a:t>...automatically</a:t>
            </a:r>
          </a:p>
          <a:p>
            <a:pPr marL="914400" lvl="1" indent="-228600">
              <a:spcBef>
                <a:spcPts val="0"/>
              </a:spcBef>
              <a:spcAft>
                <a:spcPts val="600"/>
              </a:spcAft>
              <a:buFont typeface="Arial" panose="020B0604020202020204" pitchFamily="34" charset="0"/>
              <a:buChar char="•"/>
            </a:pPr>
            <a:r>
              <a:rPr lang="en-US" sz="1100" u="sng" dirty="0">
                <a:hlinkClick r:id="rId4"/>
              </a:rPr>
              <a:t>SHAP</a:t>
            </a:r>
            <a:r>
              <a:rPr lang="en-US" sz="1100" dirty="0"/>
              <a:t>:  Unified approach to explaining any model</a:t>
            </a:r>
          </a:p>
          <a:p>
            <a:pPr marL="152396" indent="-228600">
              <a:spcAft>
                <a:spcPts val="600"/>
              </a:spcAft>
              <a:buFont typeface="Arial" panose="020B0604020202020204" pitchFamily="34" charset="0"/>
              <a:buChar char="•"/>
            </a:pPr>
            <a:endParaRPr lang="en-US" sz="1100" dirty="0"/>
          </a:p>
        </p:txBody>
      </p:sp>
      <p:pic>
        <p:nvPicPr>
          <p:cNvPr id="4" name="Google Shape;209;p29">
            <a:extLst>
              <a:ext uri="{FF2B5EF4-FFF2-40B4-BE49-F238E27FC236}">
                <a16:creationId xmlns:a16="http://schemas.microsoft.com/office/drawing/2014/main" id="{C12173BF-5442-D448-9F7A-CD6FD4D9AF69}"/>
              </a:ext>
            </a:extLst>
          </p:cNvPr>
          <p:cNvPicPr preferRelativeResize="0"/>
          <p:nvPr/>
        </p:nvPicPr>
        <p:blipFill>
          <a:blip r:embed="rId5">
            <a:extLst/>
          </a:blip>
          <a:stretch>
            <a:fillRect/>
          </a:stretch>
        </p:blipFill>
        <p:spPr>
          <a:xfrm>
            <a:off x="4654297" y="3458521"/>
            <a:ext cx="6894236" cy="2464689"/>
          </a:xfrm>
          <a:prstGeom prst="rect">
            <a:avLst/>
          </a:prstGeom>
          <a:noFill/>
        </p:spPr>
      </p:pic>
      <p:sp>
        <p:nvSpPr>
          <p:cNvPr id="5" name="Rectangle 4">
            <a:extLst>
              <a:ext uri="{FF2B5EF4-FFF2-40B4-BE49-F238E27FC236}">
                <a16:creationId xmlns:a16="http://schemas.microsoft.com/office/drawing/2014/main" id="{615C85D6-4FDA-C942-88F1-8F07A17D8619}"/>
              </a:ext>
            </a:extLst>
          </p:cNvPr>
          <p:cNvSpPr/>
          <p:nvPr/>
        </p:nvSpPr>
        <p:spPr>
          <a:xfrm>
            <a:off x="5977217" y="3244334"/>
            <a:ext cx="34336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6993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nSpc>
                <a:spcPct val="115000"/>
              </a:lnSpc>
            </a:pPr>
            <a:r>
              <a:rPr lang="en-US" sz="4000">
                <a:solidFill>
                  <a:srgbClr val="222222"/>
                </a:solidFill>
                <a:highlight>
                  <a:srgbClr val="FFFFFF"/>
                </a:highlight>
              </a:rPr>
              <a:t>Opportunities for Better Consumer Products</a:t>
            </a:r>
            <a:endParaRPr lang="en-US" sz="4000"/>
          </a:p>
        </p:txBody>
      </p:sp>
      <p:sp>
        <p:nvSpPr>
          <p:cNvPr id="219" name="Google Shape;219;p31"/>
          <p:cNvSpPr txBox="1">
            <a:spLocks noGrp="1"/>
          </p:cNvSpPr>
          <p:nvPr>
            <p:ph type="body" idx="1"/>
          </p:nvPr>
        </p:nvSpPr>
        <p:spPr>
          <a:xfrm>
            <a:off x="323200" y="1567397"/>
            <a:ext cx="11360800" cy="4587218"/>
          </a:xfrm>
          <a:prstGeom prst="rect">
            <a:avLst/>
          </a:prstGeom>
        </p:spPr>
        <p:txBody>
          <a:bodyPr spcFirstLastPara="1" vert="horz" wrap="square" lIns="121900" tIns="121900" rIns="121900" bIns="121900" rtlCol="0" anchor="t" anchorCtr="0">
            <a:noAutofit/>
          </a:bodyPr>
          <a:lstStyle/>
          <a:p>
            <a:pPr marL="0" indent="609585">
              <a:lnSpc>
                <a:spcPct val="115000"/>
              </a:lnSpc>
              <a:buNone/>
            </a:pPr>
            <a:r>
              <a:rPr lang="en-US" b="1" dirty="0">
                <a:solidFill>
                  <a:srgbClr val="222222"/>
                </a:solidFill>
                <a:highlight>
                  <a:srgbClr val="FFFFFF"/>
                </a:highlight>
              </a:rPr>
              <a:t>Digital Recommendations</a:t>
            </a:r>
          </a:p>
          <a:p>
            <a:pPr marL="0" indent="0">
              <a:lnSpc>
                <a:spcPct val="115000"/>
              </a:lnSpc>
              <a:buNone/>
            </a:pPr>
            <a:endParaRPr lang="en-US" b="1" dirty="0">
              <a:solidFill>
                <a:srgbClr val="222222"/>
              </a:solidFill>
              <a:highlight>
                <a:srgbClr val="FFFFFF"/>
              </a:highlight>
            </a:endParaRPr>
          </a:p>
          <a:p>
            <a:pPr marL="0" indent="0">
              <a:lnSpc>
                <a:spcPct val="115000"/>
              </a:lnSpc>
              <a:buNone/>
            </a:pPr>
            <a:endParaRPr lang="en-US" b="1" dirty="0">
              <a:solidFill>
                <a:srgbClr val="222222"/>
              </a:solidFill>
              <a:highlight>
                <a:srgbClr val="FFFFFF"/>
              </a:highlight>
            </a:endParaRPr>
          </a:p>
          <a:p>
            <a:pPr marL="0" indent="0">
              <a:lnSpc>
                <a:spcPct val="115000"/>
              </a:lnSpc>
              <a:buNone/>
            </a:pPr>
            <a:endParaRPr lang="en-US" dirty="0">
              <a:solidFill>
                <a:srgbClr val="2E2E2E"/>
              </a:solidFill>
              <a:highlight>
                <a:srgbClr val="FFFFFF"/>
              </a:highlight>
            </a:endParaRPr>
          </a:p>
          <a:p>
            <a:pPr indent="0">
              <a:buNone/>
            </a:pPr>
            <a:r>
              <a:rPr lang="en-US" b="1" dirty="0">
                <a:solidFill>
                  <a:srgbClr val="222222"/>
                </a:solidFill>
                <a:highlight>
                  <a:srgbClr val="FFFFFF"/>
                </a:highlight>
              </a:rPr>
              <a:t>Food, Health and Pharma</a:t>
            </a:r>
          </a:p>
          <a:p>
            <a:pPr marL="0" indent="0">
              <a:buNone/>
            </a:pPr>
            <a:endParaRPr lang="en-US" b="1" dirty="0">
              <a:solidFill>
                <a:srgbClr val="222222"/>
              </a:solidFill>
              <a:highlight>
                <a:srgbClr val="FFFFFF"/>
              </a:highlight>
            </a:endParaRPr>
          </a:p>
          <a:p>
            <a:pPr marL="0" indent="0">
              <a:buNone/>
            </a:pPr>
            <a:endParaRPr lang="en-US" b="1" dirty="0">
              <a:solidFill>
                <a:srgbClr val="222222"/>
              </a:solidFill>
              <a:highlight>
                <a:srgbClr val="FFFFFF"/>
              </a:highlight>
            </a:endParaRPr>
          </a:p>
          <a:p>
            <a:pPr marL="0" indent="0">
              <a:buNone/>
            </a:pPr>
            <a:endParaRPr lang="en-US" b="1" dirty="0">
              <a:solidFill>
                <a:srgbClr val="222222"/>
              </a:solidFill>
              <a:highlight>
                <a:srgbClr val="FFFFFF"/>
              </a:highlight>
            </a:endParaRPr>
          </a:p>
          <a:p>
            <a:pPr indent="0">
              <a:buNone/>
            </a:pPr>
            <a:r>
              <a:rPr lang="en-US" b="1" dirty="0">
                <a:solidFill>
                  <a:srgbClr val="222222"/>
                </a:solidFill>
                <a:highlight>
                  <a:srgbClr val="FFFFFF"/>
                </a:highlight>
              </a:rPr>
              <a:t>Commercialization of Research</a:t>
            </a:r>
            <a:endParaRPr lang="en-US" dirty="0">
              <a:solidFill>
                <a:srgbClr val="2E2E2E"/>
              </a:solidFill>
              <a:highlight>
                <a:srgbClr val="FFFFFF"/>
              </a:highlight>
            </a:endParaRPr>
          </a:p>
        </p:txBody>
      </p:sp>
      <p:pic>
        <p:nvPicPr>
          <p:cNvPr id="220" name="Google Shape;220;p31"/>
          <p:cNvPicPr preferRelativeResize="0"/>
          <p:nvPr/>
        </p:nvPicPr>
        <p:blipFill rotWithShape="1">
          <a:blip r:embed="rId3">
            <a:alphaModFix/>
          </a:blip>
          <a:srcRect l="22523" t="32759" r="23346" b="35871"/>
          <a:stretch/>
        </p:blipFill>
        <p:spPr>
          <a:xfrm>
            <a:off x="1260300" y="2389667"/>
            <a:ext cx="2635168" cy="763600"/>
          </a:xfrm>
          <a:prstGeom prst="rect">
            <a:avLst/>
          </a:prstGeom>
          <a:noFill/>
          <a:ln>
            <a:noFill/>
          </a:ln>
        </p:spPr>
      </p:pic>
      <p:pic>
        <p:nvPicPr>
          <p:cNvPr id="221" name="Google Shape;221;p31"/>
          <p:cNvPicPr preferRelativeResize="0"/>
          <p:nvPr/>
        </p:nvPicPr>
        <p:blipFill>
          <a:blip r:embed="rId4">
            <a:alphaModFix/>
          </a:blip>
          <a:stretch>
            <a:fillRect/>
          </a:stretch>
        </p:blipFill>
        <p:spPr>
          <a:xfrm>
            <a:off x="4990817" y="2314335"/>
            <a:ext cx="2635167" cy="1114680"/>
          </a:xfrm>
          <a:prstGeom prst="rect">
            <a:avLst/>
          </a:prstGeom>
          <a:noFill/>
          <a:ln>
            <a:noFill/>
          </a:ln>
        </p:spPr>
      </p:pic>
      <p:pic>
        <p:nvPicPr>
          <p:cNvPr id="222" name="Google Shape;222;p31"/>
          <p:cNvPicPr preferRelativeResize="0"/>
          <p:nvPr/>
        </p:nvPicPr>
        <p:blipFill>
          <a:blip r:embed="rId5">
            <a:alphaModFix/>
          </a:blip>
          <a:stretch>
            <a:fillRect/>
          </a:stretch>
        </p:blipFill>
        <p:spPr>
          <a:xfrm>
            <a:off x="8255967" y="3902501"/>
            <a:ext cx="2149535" cy="1208665"/>
          </a:xfrm>
          <a:prstGeom prst="rect">
            <a:avLst/>
          </a:prstGeom>
          <a:noFill/>
          <a:ln>
            <a:noFill/>
          </a:ln>
        </p:spPr>
      </p:pic>
      <p:pic>
        <p:nvPicPr>
          <p:cNvPr id="223" name="Google Shape;223;p31"/>
          <p:cNvPicPr preferRelativeResize="0"/>
          <p:nvPr/>
        </p:nvPicPr>
        <p:blipFill>
          <a:blip r:embed="rId6">
            <a:alphaModFix/>
          </a:blip>
          <a:stretch>
            <a:fillRect/>
          </a:stretch>
        </p:blipFill>
        <p:spPr>
          <a:xfrm>
            <a:off x="5179716" y="4066300"/>
            <a:ext cx="2257333" cy="943267"/>
          </a:xfrm>
          <a:prstGeom prst="rect">
            <a:avLst/>
          </a:prstGeom>
          <a:noFill/>
          <a:ln>
            <a:noFill/>
          </a:ln>
        </p:spPr>
      </p:pic>
      <p:pic>
        <p:nvPicPr>
          <p:cNvPr id="224" name="Google Shape;224;p31"/>
          <p:cNvPicPr preferRelativeResize="0"/>
          <p:nvPr/>
        </p:nvPicPr>
        <p:blipFill>
          <a:blip r:embed="rId7">
            <a:alphaModFix/>
          </a:blip>
          <a:stretch>
            <a:fillRect/>
          </a:stretch>
        </p:blipFill>
        <p:spPr>
          <a:xfrm>
            <a:off x="1260300" y="4272967"/>
            <a:ext cx="3200400" cy="635000"/>
          </a:xfrm>
          <a:prstGeom prst="rect">
            <a:avLst/>
          </a:prstGeom>
          <a:noFill/>
          <a:ln>
            <a:noFill/>
          </a:ln>
        </p:spPr>
      </p:pic>
      <p:pic>
        <p:nvPicPr>
          <p:cNvPr id="225" name="Google Shape;225;p31"/>
          <p:cNvPicPr preferRelativeResize="0"/>
          <p:nvPr/>
        </p:nvPicPr>
        <p:blipFill>
          <a:blip r:embed="rId8">
            <a:alphaModFix/>
          </a:blip>
          <a:stretch>
            <a:fillRect/>
          </a:stretch>
        </p:blipFill>
        <p:spPr>
          <a:xfrm>
            <a:off x="7951165" y="2299831"/>
            <a:ext cx="2984241" cy="943267"/>
          </a:xfrm>
          <a:prstGeom prst="rect">
            <a:avLst/>
          </a:prstGeom>
          <a:noFill/>
          <a:ln>
            <a:noFill/>
          </a:ln>
        </p:spPr>
      </p:pic>
      <p:pic>
        <p:nvPicPr>
          <p:cNvPr id="226" name="Google Shape;226;p31"/>
          <p:cNvPicPr preferRelativeResize="0"/>
          <p:nvPr/>
        </p:nvPicPr>
        <p:blipFill rotWithShape="1">
          <a:blip r:embed="rId9">
            <a:alphaModFix/>
          </a:blip>
          <a:srcRect t="22619" b="23279"/>
          <a:stretch/>
        </p:blipFill>
        <p:spPr>
          <a:xfrm>
            <a:off x="1344344" y="5582052"/>
            <a:ext cx="2149533" cy="1162939"/>
          </a:xfrm>
          <a:prstGeom prst="rect">
            <a:avLst/>
          </a:prstGeom>
          <a:noFill/>
          <a:ln>
            <a:noFill/>
          </a:ln>
        </p:spPr>
      </p:pic>
      <p:pic>
        <p:nvPicPr>
          <p:cNvPr id="227" name="Google Shape;227;p31"/>
          <p:cNvPicPr preferRelativeResize="0"/>
          <p:nvPr/>
        </p:nvPicPr>
        <p:blipFill>
          <a:blip r:embed="rId10">
            <a:alphaModFix/>
          </a:blip>
          <a:stretch>
            <a:fillRect/>
          </a:stretch>
        </p:blipFill>
        <p:spPr>
          <a:xfrm>
            <a:off x="5099699" y="5574666"/>
            <a:ext cx="2417365" cy="1208667"/>
          </a:xfrm>
          <a:prstGeom prst="rect">
            <a:avLst/>
          </a:prstGeom>
          <a:noFill/>
          <a:ln>
            <a:noFill/>
          </a:ln>
        </p:spPr>
      </p:pic>
      <p:pic>
        <p:nvPicPr>
          <p:cNvPr id="228" name="Google Shape;228;p31"/>
          <p:cNvPicPr preferRelativeResize="0"/>
          <p:nvPr/>
        </p:nvPicPr>
        <p:blipFill>
          <a:blip r:embed="rId11">
            <a:alphaModFix/>
          </a:blip>
          <a:stretch>
            <a:fillRect/>
          </a:stretch>
        </p:blipFill>
        <p:spPr>
          <a:xfrm>
            <a:off x="7951167" y="5770567"/>
            <a:ext cx="3634333" cy="567867"/>
          </a:xfrm>
          <a:prstGeom prst="rect">
            <a:avLst/>
          </a:prstGeom>
          <a:noFill/>
          <a:ln>
            <a:noFill/>
          </a:ln>
        </p:spPr>
      </p:pic>
    </p:spTree>
    <p:extLst>
      <p:ext uri="{BB962C8B-B14F-4D97-AF65-F5344CB8AC3E}">
        <p14:creationId xmlns:p14="http://schemas.microsoft.com/office/powerpoint/2010/main" val="203642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CC56-F565-E34B-9F6C-327360D7841C}"/>
              </a:ext>
            </a:extLst>
          </p:cNvPr>
          <p:cNvSpPr>
            <a:spLocks noGrp="1"/>
          </p:cNvSpPr>
          <p:nvPr>
            <p:ph type="title"/>
          </p:nvPr>
        </p:nvSpPr>
        <p:spPr>
          <a:xfrm>
            <a:off x="762001" y="803325"/>
            <a:ext cx="5314536" cy="1325563"/>
          </a:xfrm>
        </p:spPr>
        <p:txBody>
          <a:bodyPr>
            <a:normAutofit/>
          </a:bodyPr>
          <a:lstStyle/>
          <a:p>
            <a:r>
              <a:rPr lang="en"/>
              <a:t>Harvard and The Sugar Industry</a:t>
            </a:r>
            <a:endParaRPr lang="en-US" dirty="0"/>
          </a:p>
        </p:txBody>
      </p:sp>
      <p:sp>
        <p:nvSpPr>
          <p:cNvPr id="3" name="Content Placeholder 2">
            <a:extLst>
              <a:ext uri="{FF2B5EF4-FFF2-40B4-BE49-F238E27FC236}">
                <a16:creationId xmlns:a16="http://schemas.microsoft.com/office/drawing/2014/main" id="{25AC5384-DFC6-F04C-A3ED-9E353C404D36}"/>
              </a:ext>
            </a:extLst>
          </p:cNvPr>
          <p:cNvSpPr>
            <a:spLocks noGrp="1"/>
          </p:cNvSpPr>
          <p:nvPr>
            <p:ph idx="1"/>
          </p:nvPr>
        </p:nvSpPr>
        <p:spPr>
          <a:xfrm>
            <a:off x="762000" y="2279018"/>
            <a:ext cx="5314543" cy="3375920"/>
          </a:xfrm>
        </p:spPr>
        <p:txBody>
          <a:bodyPr anchor="t">
            <a:normAutofit/>
          </a:bodyPr>
          <a:lstStyle/>
          <a:p>
            <a:pPr marL="457200" lvl="0" indent="-342900">
              <a:spcBef>
                <a:spcPts val="0"/>
              </a:spcBef>
              <a:buSzPts val="1800"/>
              <a:buChar char="●"/>
            </a:pPr>
            <a:r>
              <a:rPr lang="en-US" sz="1800"/>
              <a:t>1950 Sugar Research Foundation low-fat (high sugar) diet.</a:t>
            </a:r>
          </a:p>
          <a:p>
            <a:pPr marL="457200" lvl="0" indent="-342900">
              <a:spcBef>
                <a:spcPts val="0"/>
              </a:spcBef>
              <a:buSzPts val="1800"/>
              <a:buChar char="●"/>
            </a:pPr>
            <a:r>
              <a:rPr lang="en-US" sz="1800"/>
              <a:t>1965 sugar linked to heart disease </a:t>
            </a:r>
          </a:p>
          <a:p>
            <a:pPr marL="457200" lvl="0" indent="-342900">
              <a:spcBef>
                <a:spcPts val="0"/>
              </a:spcBef>
              <a:buSzPts val="1800"/>
              <a:buChar char="●"/>
            </a:pPr>
            <a:r>
              <a:rPr lang="en-US" sz="1800"/>
              <a:t>Gave 50k dollars to two famous Harvard Nutritionists </a:t>
            </a:r>
          </a:p>
          <a:p>
            <a:pPr marL="457200" lvl="0" indent="-342900">
              <a:spcBef>
                <a:spcPts val="0"/>
              </a:spcBef>
              <a:buSzPts val="1800"/>
              <a:buChar char="●"/>
            </a:pPr>
            <a:r>
              <a:rPr lang="en-US" sz="1800"/>
              <a:t>Harvard’s Dr. Hegsted reassured the sugar executives. </a:t>
            </a:r>
            <a:r>
              <a:rPr lang="en-US" sz="1800" b="1"/>
              <a:t>“We are well aware of your particular interest,”</a:t>
            </a:r>
            <a:r>
              <a:rPr lang="en-US" sz="1800"/>
              <a:t> he wrote, </a:t>
            </a:r>
            <a:r>
              <a:rPr lang="en-US" sz="1800" b="1"/>
              <a:t>“and will cover this as well as we can.”</a:t>
            </a:r>
          </a:p>
          <a:p>
            <a:endParaRPr lang="en-US" sz="1800"/>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oogle Shape;62;p14" descr="A close up of a sign&#10;&#10;Description automatically generated">
            <a:extLst>
              <a:ext uri="{FF2B5EF4-FFF2-40B4-BE49-F238E27FC236}">
                <a16:creationId xmlns:a16="http://schemas.microsoft.com/office/drawing/2014/main" id="{919C3AC2-0D41-C243-9DF2-DC776987C6F7}"/>
              </a:ext>
            </a:extLst>
          </p:cNvPr>
          <p:cNvPicPr preferRelativeResize="0"/>
          <p:nvPr/>
        </p:nvPicPr>
        <p:blipFill rotWithShape="1">
          <a:blip r:embed="rId2">
            <a:extLst/>
          </a:blip>
          <a:srcRect l="3542" r="287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extLst>
      <p:ext uri="{BB962C8B-B14F-4D97-AF65-F5344CB8AC3E}">
        <p14:creationId xmlns:p14="http://schemas.microsoft.com/office/powerpoint/2010/main" val="2363811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655320" y="365125"/>
            <a:ext cx="5120114" cy="1692794"/>
          </a:xfrm>
          <a:prstGeom prst="rect">
            <a:avLst/>
          </a:prstGeom>
        </p:spPr>
        <p:txBody>
          <a:bodyPr spcFirstLastPara="1" vert="horz" lIns="91440" tIns="45720" rIns="91440" bIns="45720" rtlCol="0" anchor="ctr" anchorCtr="0">
            <a:normAutofit/>
          </a:bodyPr>
          <a:lstStyle/>
          <a:p>
            <a:pPr>
              <a:spcBef>
                <a:spcPct val="0"/>
              </a:spcBef>
            </a:pPr>
            <a:r>
              <a:rPr lang="en-US">
                <a:highlight>
                  <a:srgbClr val="FFFFFF"/>
                </a:highlight>
              </a:rPr>
              <a:t>Opportunities for Better Research</a:t>
            </a:r>
          </a:p>
          <a:p>
            <a:pPr>
              <a:spcBef>
                <a:spcPct val="0"/>
              </a:spcBef>
            </a:pPr>
            <a:endParaRPr lang="en-US">
              <a:highlight>
                <a:srgbClr val="FFFFFF"/>
              </a:highlight>
            </a:endParaRPr>
          </a:p>
        </p:txBody>
      </p:sp>
      <p:cxnSp>
        <p:nvCxnSpPr>
          <p:cNvPr id="112" name="Straight Arrow Connector 1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4" name="Google Shape;234;p32"/>
          <p:cNvSpPr txBox="1">
            <a:spLocks noGrp="1"/>
          </p:cNvSpPr>
          <p:nvPr>
            <p:ph type="body" idx="1"/>
          </p:nvPr>
        </p:nvSpPr>
        <p:spPr>
          <a:xfrm>
            <a:off x="655321" y="2575034"/>
            <a:ext cx="5120113" cy="3462228"/>
          </a:xfrm>
          <a:prstGeom prst="rect">
            <a:avLst/>
          </a:prstGeom>
        </p:spPr>
        <p:txBody>
          <a:bodyPr spcFirstLastPara="1" vert="horz" lIns="91440" tIns="45720" rIns="91440" bIns="45720" rtlCol="0" anchorCtr="0">
            <a:normAutofit/>
          </a:bodyPr>
          <a:lstStyle/>
          <a:p>
            <a:pPr indent="-228600">
              <a:spcAft>
                <a:spcPts val="600"/>
              </a:spcAft>
              <a:buClr>
                <a:srgbClr val="222222"/>
              </a:buClr>
              <a:buFont typeface="Arial" panose="020B0604020202020204" pitchFamily="34" charset="0"/>
              <a:buChar char="•"/>
            </a:pPr>
            <a:r>
              <a:rPr lang="en-US" sz="1800" b="1">
                <a:highlight>
                  <a:srgbClr val="FFFFFF"/>
                </a:highlight>
              </a:rPr>
              <a:t>Research methods: </a:t>
            </a:r>
          </a:p>
          <a:p>
            <a:pPr indent="-228600">
              <a:spcAft>
                <a:spcPts val="600"/>
              </a:spcAft>
              <a:buFont typeface="Arial" panose="020B0604020202020204" pitchFamily="34" charset="0"/>
              <a:buChar char="•"/>
            </a:pPr>
            <a:r>
              <a:rPr lang="en-US" sz="1800">
                <a:highlight>
                  <a:srgbClr val="FFFFFF"/>
                </a:highlight>
              </a:rPr>
              <a:t>Embrace AI, ML and Data Science</a:t>
            </a:r>
          </a:p>
          <a:p>
            <a:pPr marL="0" indent="-228600">
              <a:spcAft>
                <a:spcPts val="600"/>
              </a:spcAft>
              <a:buFont typeface="Arial" panose="020B0604020202020204" pitchFamily="34" charset="0"/>
              <a:buChar char="•"/>
            </a:pPr>
            <a:endParaRPr lang="en-US" sz="1800">
              <a:highlight>
                <a:srgbClr val="FFFFFF"/>
              </a:highlight>
            </a:endParaRPr>
          </a:p>
          <a:p>
            <a:pPr indent="-228600">
              <a:spcAft>
                <a:spcPts val="600"/>
              </a:spcAft>
              <a:buClr>
                <a:srgbClr val="2E2E2E"/>
              </a:buClr>
              <a:buFont typeface="Arial" panose="020B0604020202020204" pitchFamily="34" charset="0"/>
              <a:buChar char="•"/>
            </a:pPr>
            <a:r>
              <a:rPr lang="en-US" sz="1800" b="1">
                <a:highlight>
                  <a:srgbClr val="FFFFFF"/>
                </a:highlight>
              </a:rPr>
              <a:t>Computational Approaches to Personalization Research</a:t>
            </a:r>
            <a:r>
              <a:rPr lang="en-US" sz="1800">
                <a:highlight>
                  <a:srgbClr val="FFFFFF"/>
                </a:highlight>
              </a:rPr>
              <a:t>: </a:t>
            </a:r>
          </a:p>
          <a:p>
            <a:pPr indent="-228600">
              <a:spcAft>
                <a:spcPts val="600"/>
              </a:spcAft>
              <a:buFont typeface="Arial" panose="020B0604020202020204" pitchFamily="34" charset="0"/>
              <a:buChar char="•"/>
            </a:pPr>
            <a:r>
              <a:rPr lang="en-US" sz="1800">
                <a:highlight>
                  <a:srgbClr val="FFFFFF"/>
                </a:highlight>
              </a:rPr>
              <a:t>In Silico Clinical Trials, N of 1 Designs, digital observational studies </a:t>
            </a:r>
          </a:p>
          <a:p>
            <a:pPr marL="1219170" indent="-228600">
              <a:spcAft>
                <a:spcPts val="600"/>
              </a:spcAft>
              <a:buFont typeface="Arial" panose="020B0604020202020204" pitchFamily="34" charset="0"/>
              <a:buChar char="•"/>
            </a:pPr>
            <a:endParaRPr lang="en-US" sz="1800">
              <a:highlight>
                <a:srgbClr val="FFFFFF"/>
              </a:highlight>
            </a:endParaRPr>
          </a:p>
        </p:txBody>
      </p:sp>
      <p:pic>
        <p:nvPicPr>
          <p:cNvPr id="235" name="Google Shape;235;p32"/>
          <p:cNvPicPr preferRelativeResize="0"/>
          <p:nvPr/>
        </p:nvPicPr>
        <p:blipFill rotWithShape="1">
          <a:blip r:embed="rId3">
            <a:extLst/>
          </a:blip>
          <a:srcRect l="9199" r="1428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61962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2B4DF-ADF2-4D4B-A7C3-0A28967C460F}"/>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spcBef>
                <a:spcPct val="0"/>
              </a:spcBef>
            </a:pPr>
            <a:r>
              <a:rPr lang="en-US" sz="2800" kern="1200">
                <a:solidFill>
                  <a:schemeClr val="bg1"/>
                </a:solidFill>
                <a:latin typeface="+mj-lt"/>
                <a:ea typeface="+mj-ea"/>
                <a:cs typeface="+mj-cs"/>
              </a:rPr>
              <a:t>Opportunities for Better Policy</a:t>
            </a:r>
          </a:p>
        </p:txBody>
      </p:sp>
      <p:sp>
        <p:nvSpPr>
          <p:cNvPr id="3" name="Text Placeholder 2">
            <a:extLst>
              <a:ext uri="{FF2B5EF4-FFF2-40B4-BE49-F238E27FC236}">
                <a16:creationId xmlns:a16="http://schemas.microsoft.com/office/drawing/2014/main" id="{7E10B164-82A9-0D40-9A3E-DCF74114B26F}"/>
              </a:ext>
            </a:extLst>
          </p:cNvPr>
          <p:cNvSpPr>
            <a:spLocks noGrp="1"/>
          </p:cNvSpPr>
          <p:nvPr>
            <p:ph type="body" idx="1"/>
          </p:nvPr>
        </p:nvSpPr>
        <p:spPr>
          <a:xfrm>
            <a:off x="643468" y="2638044"/>
            <a:ext cx="3363974" cy="3415622"/>
          </a:xfrm>
        </p:spPr>
        <p:txBody>
          <a:bodyPr vert="horz" lIns="91440" tIns="45720" rIns="91440" bIns="45720" rtlCol="0">
            <a:normAutofit/>
          </a:bodyPr>
          <a:lstStyle/>
          <a:p>
            <a:pPr indent="-228600">
              <a:buClr>
                <a:srgbClr val="000000"/>
              </a:buClr>
              <a:buFont typeface="Arial" panose="020B0604020202020204" pitchFamily="34" charset="0"/>
              <a:buChar char="•"/>
            </a:pPr>
            <a:r>
              <a:rPr lang="en-US" sz="1400" b="1">
                <a:solidFill>
                  <a:schemeClr val="bg1"/>
                </a:solidFill>
              </a:rPr>
              <a:t>Recommendations: </a:t>
            </a:r>
            <a:r>
              <a:rPr lang="en-US" sz="1400">
                <a:solidFill>
                  <a:schemeClr val="bg1"/>
                </a:solidFill>
              </a:rPr>
              <a:t>Retire the food pyramid</a:t>
            </a:r>
          </a:p>
          <a:p>
            <a:pPr indent="-228600">
              <a:spcBef>
                <a:spcPts val="2133"/>
              </a:spcBef>
              <a:buFont typeface="Arial" panose="020B0604020202020204" pitchFamily="34" charset="0"/>
              <a:buChar char="•"/>
            </a:pPr>
            <a:endParaRPr lang="en-US" sz="1400">
              <a:solidFill>
                <a:schemeClr val="bg1"/>
              </a:solidFill>
            </a:endParaRPr>
          </a:p>
          <a:p>
            <a:pPr indent="-228600">
              <a:spcBef>
                <a:spcPts val="2133"/>
              </a:spcBef>
              <a:buClr>
                <a:srgbClr val="000000"/>
              </a:buClr>
              <a:buFont typeface="Arial" panose="020B0604020202020204" pitchFamily="34" charset="0"/>
              <a:buChar char="•"/>
            </a:pPr>
            <a:r>
              <a:rPr lang="en-US" sz="1400" b="1">
                <a:solidFill>
                  <a:schemeClr val="bg1"/>
                </a:solidFill>
              </a:rPr>
              <a:t>Transparency: </a:t>
            </a:r>
            <a:r>
              <a:rPr lang="en-US" sz="1400">
                <a:solidFill>
                  <a:schemeClr val="bg1"/>
                </a:solidFill>
              </a:rPr>
              <a:t>Decentralized, democratized nutrition programs</a:t>
            </a:r>
          </a:p>
          <a:p>
            <a:pPr indent="-228600">
              <a:spcBef>
                <a:spcPts val="2133"/>
              </a:spcBef>
              <a:buClr>
                <a:srgbClr val="000000"/>
              </a:buClr>
              <a:buFont typeface="Arial" panose="020B0604020202020204" pitchFamily="34" charset="0"/>
              <a:buChar char="•"/>
            </a:pPr>
            <a:r>
              <a:rPr lang="en-US" sz="1400" b="1">
                <a:solidFill>
                  <a:schemeClr val="bg1"/>
                </a:solidFill>
              </a:rPr>
              <a:t>Goals:</a:t>
            </a:r>
            <a:endParaRPr lang="en-US" sz="1400">
              <a:solidFill>
                <a:schemeClr val="bg1"/>
              </a:solidFill>
            </a:endParaRPr>
          </a:p>
          <a:p>
            <a:pPr lvl="1" indent="-228600">
              <a:spcBef>
                <a:spcPts val="0"/>
              </a:spcBef>
              <a:buClr>
                <a:srgbClr val="000000"/>
              </a:buClr>
              <a:buSzPts val="1800"/>
              <a:buFont typeface="Arial" panose="020B0604020202020204" pitchFamily="34" charset="0"/>
              <a:buChar char="•"/>
            </a:pPr>
            <a:r>
              <a:rPr lang="en-US" sz="1400">
                <a:solidFill>
                  <a:schemeClr val="bg1"/>
                </a:solidFill>
              </a:rPr>
              <a:t>Disease prediction and prevention</a:t>
            </a:r>
          </a:p>
          <a:p>
            <a:pPr lvl="1" indent="-228600">
              <a:spcBef>
                <a:spcPts val="0"/>
              </a:spcBef>
              <a:buClr>
                <a:srgbClr val="000000"/>
              </a:buClr>
              <a:buSzPts val="1800"/>
              <a:buFont typeface="Arial" panose="020B0604020202020204" pitchFamily="34" charset="0"/>
              <a:buChar char="•"/>
            </a:pPr>
            <a:r>
              <a:rPr lang="en-US" sz="1400">
                <a:solidFill>
                  <a:schemeClr val="bg1"/>
                </a:solidFill>
              </a:rPr>
              <a:t>Personalized nutrition recommendations</a:t>
            </a:r>
          </a:p>
          <a:p>
            <a:pPr lvl="1" indent="-228600">
              <a:spcBef>
                <a:spcPts val="0"/>
              </a:spcBef>
              <a:buClr>
                <a:srgbClr val="000000"/>
              </a:buClr>
              <a:buSzPts val="1800"/>
              <a:buFont typeface="Arial" panose="020B0604020202020204" pitchFamily="34" charset="0"/>
              <a:buChar char="•"/>
            </a:pPr>
            <a:r>
              <a:rPr lang="en-US" sz="1400">
                <a:solidFill>
                  <a:schemeClr val="bg1"/>
                </a:solidFill>
              </a:rPr>
              <a:t>Prevention strategies that actually work</a:t>
            </a:r>
          </a:p>
          <a:p>
            <a:pPr marL="152396" indent="-228600">
              <a:spcBef>
                <a:spcPts val="2133"/>
              </a:spcBef>
              <a:buClr>
                <a:srgbClr val="000000"/>
              </a:buClr>
              <a:buFont typeface="Arial" panose="020B0604020202020204" pitchFamily="34" charset="0"/>
              <a:buChar char="•"/>
            </a:pPr>
            <a:endParaRPr lang="en-US" sz="1400">
              <a:solidFill>
                <a:schemeClr val="bg1"/>
              </a:solidFill>
            </a:endParaRPr>
          </a:p>
          <a:p>
            <a:pPr indent="-228600">
              <a:buFont typeface="Arial" panose="020B0604020202020204" pitchFamily="34" charset="0"/>
              <a:buChar char="•"/>
            </a:pPr>
            <a:endParaRPr lang="en-US" sz="1400">
              <a:solidFill>
                <a:schemeClr val="bg1"/>
              </a:solidFill>
            </a:endParaRPr>
          </a:p>
        </p:txBody>
      </p:sp>
      <p:pic>
        <p:nvPicPr>
          <p:cNvPr id="12" name="Google Shape;241;p33">
            <a:extLst>
              <a:ext uri="{FF2B5EF4-FFF2-40B4-BE49-F238E27FC236}">
                <a16:creationId xmlns:a16="http://schemas.microsoft.com/office/drawing/2014/main" id="{910EA95C-78A5-CA45-9CB5-CECA3BE0E0DA}"/>
              </a:ext>
            </a:extLst>
          </p:cNvPr>
          <p:cNvPicPr preferRelativeResize="0"/>
          <p:nvPr/>
        </p:nvPicPr>
        <p:blipFill rotWithShape="1">
          <a:blip r:embed="rId2">
            <a:extLst/>
          </a:blip>
          <a:srcRect l="56612"/>
          <a:stretch/>
        </p:blipFill>
        <p:spPr>
          <a:xfrm>
            <a:off x="6664811" y="643467"/>
            <a:ext cx="3516672" cy="5410199"/>
          </a:xfrm>
          <a:prstGeom prst="rect">
            <a:avLst/>
          </a:prstGeom>
          <a:noFill/>
        </p:spPr>
      </p:pic>
    </p:spTree>
    <p:extLst>
      <p:ext uri="{BB962C8B-B14F-4D97-AF65-F5344CB8AC3E}">
        <p14:creationId xmlns:p14="http://schemas.microsoft.com/office/powerpoint/2010/main" val="377341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4"/>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450866" y="2163052"/>
            <a:ext cx="1617300" cy="1482521"/>
          </a:xfrm>
          <a:prstGeom prst="rect">
            <a:avLst/>
          </a:prstGeom>
          <a:noFill/>
          <a:ln>
            <a:noFill/>
          </a:ln>
        </p:spPr>
      </p:pic>
      <p:pic>
        <p:nvPicPr>
          <p:cNvPr id="239" name="Google Shape;239;p3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586034" y="2206734"/>
            <a:ext cx="2162549" cy="1395180"/>
          </a:xfrm>
          <a:prstGeom prst="rect">
            <a:avLst/>
          </a:prstGeom>
          <a:noFill/>
          <a:ln>
            <a:noFill/>
          </a:ln>
        </p:spPr>
      </p:pic>
      <p:pic>
        <p:nvPicPr>
          <p:cNvPr id="240" name="Google Shape;240;p34"/>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6646969" y="2206729"/>
            <a:ext cx="1716916" cy="1395167"/>
          </a:xfrm>
          <a:prstGeom prst="rect">
            <a:avLst/>
          </a:prstGeom>
          <a:noFill/>
          <a:ln>
            <a:noFill/>
          </a:ln>
        </p:spPr>
      </p:pic>
      <p:pic>
        <p:nvPicPr>
          <p:cNvPr id="241" name="Google Shape;241;p34"/>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1829700" y="2042650"/>
            <a:ext cx="1257232" cy="1521767"/>
          </a:xfrm>
          <a:prstGeom prst="rect">
            <a:avLst/>
          </a:prstGeom>
          <a:noFill/>
          <a:ln>
            <a:noFill/>
          </a:ln>
        </p:spPr>
      </p:pic>
      <p:pic>
        <p:nvPicPr>
          <p:cNvPr id="242" name="Google Shape;242;p34"/>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23734" y="1910467"/>
            <a:ext cx="1617284" cy="1725333"/>
          </a:xfrm>
          <a:prstGeom prst="rect">
            <a:avLst/>
          </a:prstGeom>
          <a:noFill/>
          <a:ln>
            <a:noFill/>
          </a:ln>
        </p:spPr>
      </p:pic>
      <p:cxnSp>
        <p:nvCxnSpPr>
          <p:cNvPr id="243" name="Google Shape;243;p34"/>
          <p:cNvCxnSpPr/>
          <p:nvPr/>
        </p:nvCxnSpPr>
        <p:spPr>
          <a:xfrm rot="10800000" flipH="1">
            <a:off x="123733" y="3985900"/>
            <a:ext cx="11724800" cy="22400"/>
          </a:xfrm>
          <a:prstGeom prst="straightConnector1">
            <a:avLst/>
          </a:prstGeom>
          <a:noFill/>
          <a:ln w="28575" cap="flat" cmpd="sng">
            <a:solidFill>
              <a:schemeClr val="dk2"/>
            </a:solidFill>
            <a:prstDash val="solid"/>
            <a:round/>
            <a:headEnd type="none" w="med" len="med"/>
            <a:tailEnd type="triangle" w="med" len="med"/>
          </a:ln>
        </p:spPr>
      </p:cxnSp>
      <p:sp>
        <p:nvSpPr>
          <p:cNvPr id="244" name="Google Shape;244;p34"/>
          <p:cNvSpPr txBox="1"/>
          <p:nvPr/>
        </p:nvSpPr>
        <p:spPr>
          <a:xfrm>
            <a:off x="181900" y="4327000"/>
            <a:ext cx="1546400" cy="1142000"/>
          </a:xfrm>
          <a:prstGeom prst="rect">
            <a:avLst/>
          </a:prstGeom>
          <a:noFill/>
          <a:ln>
            <a:noFill/>
          </a:ln>
        </p:spPr>
        <p:txBody>
          <a:bodyPr spcFirstLastPara="1" wrap="square" lIns="121900" tIns="121900" rIns="121900" bIns="121900" anchor="t" anchorCtr="0">
            <a:noAutofit/>
          </a:bodyPr>
          <a:lstStyle/>
          <a:p>
            <a:pPr algn="ctr"/>
            <a:r>
              <a:rPr lang="en" sz="2400" b="1"/>
              <a:t>1943</a:t>
            </a:r>
            <a:endParaRPr sz="2400" b="1"/>
          </a:p>
          <a:p>
            <a:pPr algn="ctr"/>
            <a:r>
              <a:rPr lang="en" sz="2400"/>
              <a:t>“Basic 7”</a:t>
            </a:r>
            <a:endParaRPr sz="2400"/>
          </a:p>
        </p:txBody>
      </p:sp>
      <p:sp>
        <p:nvSpPr>
          <p:cNvPr id="245" name="Google Shape;245;p34"/>
          <p:cNvSpPr txBox="1"/>
          <p:nvPr/>
        </p:nvSpPr>
        <p:spPr>
          <a:xfrm>
            <a:off x="1610667" y="783967"/>
            <a:ext cx="1546400" cy="1142000"/>
          </a:xfrm>
          <a:prstGeom prst="rect">
            <a:avLst/>
          </a:prstGeom>
          <a:noFill/>
          <a:ln>
            <a:noFill/>
          </a:ln>
        </p:spPr>
        <p:txBody>
          <a:bodyPr spcFirstLastPara="1" wrap="square" lIns="121900" tIns="121900" rIns="121900" bIns="121900" anchor="t" anchorCtr="0">
            <a:noAutofit/>
          </a:bodyPr>
          <a:lstStyle/>
          <a:p>
            <a:pPr algn="ctr"/>
            <a:r>
              <a:rPr lang="en" sz="2400" b="1"/>
              <a:t>1955</a:t>
            </a:r>
            <a:endParaRPr sz="2400" b="1"/>
          </a:p>
          <a:p>
            <a:pPr algn="ctr"/>
            <a:r>
              <a:rPr lang="en" sz="2400"/>
              <a:t>“Basic 4”</a:t>
            </a:r>
            <a:endParaRPr sz="2400"/>
          </a:p>
        </p:txBody>
      </p:sp>
      <p:sp>
        <p:nvSpPr>
          <p:cNvPr id="246" name="Google Shape;246;p34"/>
          <p:cNvSpPr txBox="1"/>
          <p:nvPr/>
        </p:nvSpPr>
        <p:spPr>
          <a:xfrm>
            <a:off x="2117484" y="4290700"/>
            <a:ext cx="3539600" cy="2278800"/>
          </a:xfrm>
          <a:prstGeom prst="rect">
            <a:avLst/>
          </a:prstGeom>
          <a:noFill/>
          <a:ln>
            <a:noFill/>
          </a:ln>
        </p:spPr>
        <p:txBody>
          <a:bodyPr spcFirstLastPara="1" wrap="square" lIns="121900" tIns="121900" rIns="121900" bIns="121900" anchor="t" anchorCtr="0">
            <a:noAutofit/>
          </a:bodyPr>
          <a:lstStyle/>
          <a:p>
            <a:pPr algn="ctr"/>
            <a:r>
              <a:rPr lang="en" sz="2400" b="1"/>
              <a:t>1977</a:t>
            </a:r>
            <a:endParaRPr sz="2400" b="1"/>
          </a:p>
          <a:p>
            <a:pPr algn="ctr"/>
            <a:r>
              <a:rPr lang="en" sz="2400"/>
              <a:t>“Hassle-free food guide” by Dr. Hegsted</a:t>
            </a:r>
            <a:endParaRPr sz="2400"/>
          </a:p>
          <a:p>
            <a:pPr algn="ctr"/>
            <a:r>
              <a:rPr lang="en" sz="2400"/>
              <a:t>(Sugar becomes a food group!)</a:t>
            </a:r>
            <a:endParaRPr sz="2400"/>
          </a:p>
        </p:txBody>
      </p:sp>
      <p:pic>
        <p:nvPicPr>
          <p:cNvPr id="247" name="Google Shape;247;p34"/>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3258682" y="580767"/>
            <a:ext cx="1257233" cy="3021333"/>
          </a:xfrm>
          <a:prstGeom prst="rect">
            <a:avLst/>
          </a:prstGeom>
          <a:noFill/>
          <a:ln>
            <a:noFill/>
          </a:ln>
        </p:spPr>
      </p:pic>
      <p:sp>
        <p:nvSpPr>
          <p:cNvPr id="248" name="Google Shape;248;p34"/>
          <p:cNvSpPr txBox="1"/>
          <p:nvPr/>
        </p:nvSpPr>
        <p:spPr>
          <a:xfrm>
            <a:off x="4737851" y="680733"/>
            <a:ext cx="1546400" cy="1142000"/>
          </a:xfrm>
          <a:prstGeom prst="rect">
            <a:avLst/>
          </a:prstGeom>
          <a:noFill/>
          <a:ln>
            <a:noFill/>
          </a:ln>
        </p:spPr>
        <p:txBody>
          <a:bodyPr spcFirstLastPara="1" wrap="square" lIns="121900" tIns="121900" rIns="121900" bIns="121900" anchor="t" anchorCtr="0">
            <a:noAutofit/>
          </a:bodyPr>
          <a:lstStyle/>
          <a:p>
            <a:pPr algn="ctr"/>
            <a:r>
              <a:rPr lang="en" sz="2400" b="1"/>
              <a:t>1992</a:t>
            </a:r>
            <a:endParaRPr sz="2400" b="1"/>
          </a:p>
          <a:p>
            <a:pPr algn="ctr"/>
            <a:r>
              <a:rPr lang="en" sz="2400"/>
              <a:t>Food pyramid</a:t>
            </a:r>
            <a:endParaRPr sz="2400"/>
          </a:p>
        </p:txBody>
      </p:sp>
      <p:sp>
        <p:nvSpPr>
          <p:cNvPr id="249" name="Google Shape;249;p34"/>
          <p:cNvSpPr txBox="1"/>
          <p:nvPr/>
        </p:nvSpPr>
        <p:spPr>
          <a:xfrm>
            <a:off x="6676433" y="4189100"/>
            <a:ext cx="1861200" cy="1142000"/>
          </a:xfrm>
          <a:prstGeom prst="rect">
            <a:avLst/>
          </a:prstGeom>
          <a:noFill/>
          <a:ln>
            <a:noFill/>
          </a:ln>
        </p:spPr>
        <p:txBody>
          <a:bodyPr spcFirstLastPara="1" wrap="square" lIns="121900" tIns="121900" rIns="121900" bIns="121900" anchor="t" anchorCtr="0">
            <a:noAutofit/>
          </a:bodyPr>
          <a:lstStyle/>
          <a:p>
            <a:pPr algn="ctr"/>
            <a:r>
              <a:rPr lang="en" sz="2400" b="1"/>
              <a:t>2005</a:t>
            </a:r>
            <a:endParaRPr sz="2400" b="1"/>
          </a:p>
          <a:p>
            <a:pPr algn="ctr"/>
            <a:r>
              <a:rPr lang="en" sz="2400"/>
              <a:t>Mypyramid</a:t>
            </a:r>
            <a:endParaRPr sz="2400"/>
          </a:p>
        </p:txBody>
      </p:sp>
      <p:sp>
        <p:nvSpPr>
          <p:cNvPr id="250" name="Google Shape;250;p34"/>
          <p:cNvSpPr txBox="1"/>
          <p:nvPr/>
        </p:nvSpPr>
        <p:spPr>
          <a:xfrm>
            <a:off x="8349251" y="883933"/>
            <a:ext cx="1861200" cy="1142000"/>
          </a:xfrm>
          <a:prstGeom prst="rect">
            <a:avLst/>
          </a:prstGeom>
          <a:noFill/>
          <a:ln>
            <a:noFill/>
          </a:ln>
        </p:spPr>
        <p:txBody>
          <a:bodyPr spcFirstLastPara="1" wrap="square" lIns="121900" tIns="121900" rIns="121900" bIns="121900" anchor="t" anchorCtr="0">
            <a:noAutofit/>
          </a:bodyPr>
          <a:lstStyle/>
          <a:p>
            <a:pPr algn="ctr"/>
            <a:r>
              <a:rPr lang="en" sz="2400" b="1"/>
              <a:t>2011</a:t>
            </a:r>
            <a:endParaRPr sz="2400" b="1"/>
          </a:p>
          <a:p>
            <a:pPr algn="ctr"/>
            <a:r>
              <a:rPr lang="en" sz="2400"/>
              <a:t>Myplate</a:t>
            </a:r>
            <a:endParaRPr sz="2400"/>
          </a:p>
        </p:txBody>
      </p:sp>
      <p:pic>
        <p:nvPicPr>
          <p:cNvPr id="251" name="Google Shape;251;p34"/>
          <p:cNvPicPr preferRelativeResize="0"/>
          <p:nvPr/>
        </p:nvPicPr>
        <p:blipFill>
          <a:blip r:embed="rId9" cstate="hqprint">
            <a:alphaModFix/>
            <a:extLst>
              <a:ext uri="{28A0092B-C50C-407E-A947-70E740481C1C}">
                <a14:useLocalDpi xmlns:a14="http://schemas.microsoft.com/office/drawing/2010/main"/>
              </a:ext>
            </a:extLst>
          </a:blip>
          <a:stretch>
            <a:fillRect/>
          </a:stretch>
        </p:blipFill>
        <p:spPr>
          <a:xfrm>
            <a:off x="9966567" y="2012083"/>
            <a:ext cx="2279807" cy="1725333"/>
          </a:xfrm>
          <a:prstGeom prst="rect">
            <a:avLst/>
          </a:prstGeom>
          <a:noFill/>
          <a:ln>
            <a:noFill/>
          </a:ln>
        </p:spPr>
      </p:pic>
      <p:sp>
        <p:nvSpPr>
          <p:cNvPr id="252" name="Google Shape;252;p34"/>
          <p:cNvSpPr txBox="1"/>
          <p:nvPr/>
        </p:nvSpPr>
        <p:spPr>
          <a:xfrm>
            <a:off x="10068168" y="4189100"/>
            <a:ext cx="2070400" cy="1142000"/>
          </a:xfrm>
          <a:prstGeom prst="rect">
            <a:avLst/>
          </a:prstGeom>
          <a:noFill/>
          <a:ln>
            <a:noFill/>
          </a:ln>
        </p:spPr>
        <p:txBody>
          <a:bodyPr spcFirstLastPara="1" wrap="square" lIns="121900" tIns="121900" rIns="121900" bIns="121900" anchor="t" anchorCtr="0">
            <a:noAutofit/>
          </a:bodyPr>
          <a:lstStyle/>
          <a:p>
            <a:pPr algn="ctr"/>
            <a:r>
              <a:rPr lang="en" sz="2400" b="1"/>
              <a:t>2019+</a:t>
            </a:r>
            <a:endParaRPr sz="2400" b="1"/>
          </a:p>
          <a:p>
            <a:pPr algn="ctr"/>
            <a:r>
              <a:rPr lang="en" sz="2400"/>
              <a:t>Personalized Nutrition</a:t>
            </a:r>
            <a:endParaRPr sz="2400"/>
          </a:p>
        </p:txBody>
      </p:sp>
    </p:spTree>
    <p:extLst>
      <p:ext uri="{BB962C8B-B14F-4D97-AF65-F5344CB8AC3E}">
        <p14:creationId xmlns:p14="http://schemas.microsoft.com/office/powerpoint/2010/main" val="312627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D127-D4E5-9A44-B057-BBC52B395EE2}"/>
              </a:ext>
            </a:extLst>
          </p:cNvPr>
          <p:cNvSpPr>
            <a:spLocks noGrp="1"/>
          </p:cNvSpPr>
          <p:nvPr>
            <p:ph type="title"/>
          </p:nvPr>
        </p:nvSpPr>
        <p:spPr>
          <a:xfrm>
            <a:off x="648929" y="629266"/>
            <a:ext cx="6586491" cy="1676603"/>
          </a:xfrm>
        </p:spPr>
        <p:txBody>
          <a:bodyPr vert="horz" lIns="91440" tIns="45720" rIns="91440" bIns="45720" rtlCol="0" anchor="ctr">
            <a:normAutofit/>
          </a:bodyPr>
          <a:lstStyle/>
          <a:p>
            <a:pPr>
              <a:spcBef>
                <a:spcPct val="0"/>
              </a:spcBef>
            </a:pPr>
            <a:r>
              <a:rPr lang="en-US" dirty="0"/>
              <a:t>Thank You</a:t>
            </a:r>
            <a:br>
              <a:rPr lang="en-US" dirty="0"/>
            </a:br>
            <a:endParaRPr lang="en-US"/>
          </a:p>
        </p:txBody>
      </p:sp>
      <p:sp>
        <p:nvSpPr>
          <p:cNvPr id="3" name="Text Placeholder 2">
            <a:extLst>
              <a:ext uri="{FF2B5EF4-FFF2-40B4-BE49-F238E27FC236}">
                <a16:creationId xmlns:a16="http://schemas.microsoft.com/office/drawing/2014/main" id="{438957AA-C87A-C249-899D-2D8BB02F241C}"/>
              </a:ext>
            </a:extLst>
          </p:cNvPr>
          <p:cNvSpPr>
            <a:spLocks noGrp="1"/>
          </p:cNvSpPr>
          <p:nvPr>
            <p:ph type="body" idx="1"/>
          </p:nvPr>
        </p:nvSpPr>
        <p:spPr>
          <a:xfrm>
            <a:off x="648930"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000" dirty="0"/>
              <a:t>Michelle Davenport, PhD, RD (Quantitative Nutrition)</a:t>
            </a:r>
          </a:p>
          <a:p>
            <a:pPr lvl="1" indent="-228600">
              <a:buFont typeface="Arial" panose="020B0604020202020204" pitchFamily="34" charset="0"/>
              <a:buChar char="•"/>
            </a:pPr>
            <a:r>
              <a:rPr lang="en-US" sz="2000" u="sng" dirty="0">
                <a:hlinkClick r:id="rId2"/>
              </a:rPr>
              <a:t>drmichelledavenport.com</a:t>
            </a:r>
            <a:endParaRPr lang="en-US" sz="2000" u="sng" dirty="0"/>
          </a:p>
          <a:p>
            <a:pPr marL="380985"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Noah Gift, ML Lecturer (Berkeley, Davis, Northwestern)</a:t>
            </a:r>
          </a:p>
          <a:p>
            <a:pPr lvl="1" indent="-228600">
              <a:buFont typeface="Arial" panose="020B0604020202020204" pitchFamily="34" charset="0"/>
              <a:buChar char="•"/>
            </a:pPr>
            <a:r>
              <a:rPr lang="en-US" sz="2000" u="sng" dirty="0">
                <a:hlinkClick r:id="rId3"/>
              </a:rPr>
              <a:t>noahgift.com</a:t>
            </a:r>
            <a:endParaRPr lang="en-US" sz="2000" u="sng" dirty="0"/>
          </a:p>
          <a:p>
            <a:pPr marL="990570" lvl="1"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Talk Jupyter Notebooks:  </a:t>
            </a:r>
          </a:p>
          <a:p>
            <a:pPr lvl="1" indent="-228600">
              <a:buFont typeface="Arial" panose="020B0604020202020204" pitchFamily="34" charset="0"/>
              <a:buChar char="•"/>
            </a:pPr>
            <a:r>
              <a:rPr lang="en-US" sz="2000" u="sng" dirty="0">
                <a:hlinkClick r:id="rId4"/>
              </a:rPr>
              <a:t>https://noahgift.github.io/sugar/topics/sugar.html</a:t>
            </a:r>
            <a:endParaRPr lang="en-US" sz="2000" u="sng" dirty="0"/>
          </a:p>
          <a:p>
            <a:pPr marL="795847" lvl="1" indent="-228600">
              <a:buFont typeface="Arial" panose="020B0604020202020204" pitchFamily="34" charset="0"/>
              <a:buChar char="•"/>
            </a:pPr>
            <a:endParaRPr lang="en-US" sz="2000" u="sng" dirty="0"/>
          </a:p>
          <a:p>
            <a:pPr lvl="1"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4" name="Google Shape;261;p35" descr="A close up of a logo&#10;&#10;Description automatically generated">
            <a:hlinkClick r:id="rId5"/>
            <a:extLst>
              <a:ext uri="{FF2B5EF4-FFF2-40B4-BE49-F238E27FC236}">
                <a16:creationId xmlns:a16="http://schemas.microsoft.com/office/drawing/2014/main" id="{93DFF68A-D130-A546-9270-7EA231D1EED9}"/>
              </a:ext>
            </a:extLst>
          </p:cNvPr>
          <p:cNvPicPr preferRelativeResize="0"/>
          <p:nvPr/>
        </p:nvPicPr>
        <p:blipFill rotWithShape="1">
          <a:blip r:embed="rId6" cstate="hqprint">
            <a:extLst>
              <a:ext uri="{28A0092B-C50C-407E-A947-70E740481C1C}">
                <a14:useLocalDpi xmlns:a14="http://schemas.microsoft.com/office/drawing/2010/main"/>
              </a:ext>
            </a:extLst>
          </a:blip>
          <a:srcRect r="11930"/>
          <a:stretch/>
        </p:blipFill>
        <p:spPr>
          <a:xfrm>
            <a:off x="7556408" y="10"/>
            <a:ext cx="4635591" cy="6857990"/>
          </a:xfrm>
          <a:prstGeom prst="rect">
            <a:avLst/>
          </a:prstGeom>
          <a:noFill/>
          <a:effectLst/>
        </p:spPr>
      </p:pic>
    </p:spTree>
    <p:extLst>
      <p:ext uri="{BB962C8B-B14F-4D97-AF65-F5344CB8AC3E}">
        <p14:creationId xmlns:p14="http://schemas.microsoft.com/office/powerpoint/2010/main" val="27837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D1D2B-3B19-8541-AF7F-7A9E8915A89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Exploding Sugar Consumption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Google Shape;68;p15">
            <a:extLst>
              <a:ext uri="{FF2B5EF4-FFF2-40B4-BE49-F238E27FC236}">
                <a16:creationId xmlns:a16="http://schemas.microsoft.com/office/drawing/2014/main" id="{82CD406E-0CB7-D84A-9676-F353C0619E64}"/>
              </a:ext>
            </a:extLst>
          </p:cNvPr>
          <p:cNvPicPr preferRelativeResize="0">
            <a:picLocks noGrp="1"/>
          </p:cNvPicPr>
          <p:nvPr>
            <p:ph idx="1"/>
          </p:nvPr>
        </p:nvPicPr>
        <p:blipFill>
          <a:blip r:embed="rId2">
            <a:extLst/>
          </a:blip>
          <a:stretch>
            <a:fillRect/>
          </a:stretch>
        </p:blipFill>
        <p:spPr>
          <a:xfrm>
            <a:off x="5153822" y="1057311"/>
            <a:ext cx="6553545" cy="4751320"/>
          </a:xfrm>
          <a:prstGeom prst="rect">
            <a:avLst/>
          </a:prstGeom>
          <a:noFill/>
        </p:spPr>
      </p:pic>
    </p:spTree>
    <p:extLst>
      <p:ext uri="{BB962C8B-B14F-4D97-AF65-F5344CB8AC3E}">
        <p14:creationId xmlns:p14="http://schemas.microsoft.com/office/powerpoint/2010/main" val="91564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D68673-53EE-6148-8225-6BE91E3AADC2}"/>
              </a:ext>
            </a:extLst>
          </p:cNvPr>
          <p:cNvSpPr>
            <a:spLocks noGrp="1"/>
          </p:cNvSpPr>
          <p:nvPr>
            <p:ph type="title"/>
          </p:nvPr>
        </p:nvSpPr>
        <p:spPr>
          <a:xfrm>
            <a:off x="1179226" y="826680"/>
            <a:ext cx="9833548" cy="1325563"/>
          </a:xfrm>
        </p:spPr>
        <p:txBody>
          <a:bodyPr>
            <a:normAutofit/>
          </a:bodyPr>
          <a:lstStyle/>
          <a:p>
            <a:pPr algn="ctr"/>
            <a:r>
              <a:rPr lang="en" sz="4000">
                <a:solidFill>
                  <a:srgbClr val="FFFFFF"/>
                </a:solidFill>
              </a:rPr>
              <a:t>Nutrition confusion</a:t>
            </a:r>
            <a:endParaRPr lang="en-US" sz="4000">
              <a:solidFill>
                <a:srgbClr val="FFFFFF"/>
              </a:solidFill>
            </a:endParaRPr>
          </a:p>
        </p:txBody>
      </p:sp>
      <p:sp>
        <p:nvSpPr>
          <p:cNvPr id="49" name="Google Shape;74;p16">
            <a:extLst>
              <a:ext uri="{FF2B5EF4-FFF2-40B4-BE49-F238E27FC236}">
                <a16:creationId xmlns:a16="http://schemas.microsoft.com/office/drawing/2014/main" id="{2A79EB3D-B92F-5D4B-891C-C8BF4D501270}"/>
              </a:ext>
            </a:extLst>
          </p:cNvPr>
          <p:cNvSpPr/>
          <p:nvPr/>
        </p:nvSpPr>
        <p:spPr>
          <a:xfrm>
            <a:off x="2262188" y="2753936"/>
            <a:ext cx="2647800" cy="39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Research Funding</a:t>
            </a:r>
            <a:endParaRPr dirty="0"/>
          </a:p>
        </p:txBody>
      </p:sp>
      <p:cxnSp>
        <p:nvCxnSpPr>
          <p:cNvPr id="50" name="Google Shape;75;p16">
            <a:extLst>
              <a:ext uri="{FF2B5EF4-FFF2-40B4-BE49-F238E27FC236}">
                <a16:creationId xmlns:a16="http://schemas.microsoft.com/office/drawing/2014/main" id="{3C966518-04F2-C248-8697-B3EF4BEF747F}"/>
              </a:ext>
            </a:extLst>
          </p:cNvPr>
          <p:cNvCxnSpPr/>
          <p:nvPr/>
        </p:nvCxnSpPr>
        <p:spPr>
          <a:xfrm>
            <a:off x="3586088" y="3146336"/>
            <a:ext cx="0" cy="466800"/>
          </a:xfrm>
          <a:prstGeom prst="straightConnector1">
            <a:avLst/>
          </a:prstGeom>
          <a:noFill/>
          <a:ln w="9525" cap="flat" cmpd="sng">
            <a:solidFill>
              <a:schemeClr val="dk2"/>
            </a:solidFill>
            <a:prstDash val="solid"/>
            <a:round/>
            <a:headEnd type="none" w="med" len="med"/>
            <a:tailEnd type="triangle" w="med" len="med"/>
          </a:ln>
        </p:spPr>
      </p:cxnSp>
      <p:cxnSp>
        <p:nvCxnSpPr>
          <p:cNvPr id="52" name="Google Shape;77;p16">
            <a:extLst>
              <a:ext uri="{FF2B5EF4-FFF2-40B4-BE49-F238E27FC236}">
                <a16:creationId xmlns:a16="http://schemas.microsoft.com/office/drawing/2014/main" id="{FBAC92CA-834E-E94E-B7E3-B8E8608166B3}"/>
              </a:ext>
            </a:extLst>
          </p:cNvPr>
          <p:cNvCxnSpPr/>
          <p:nvPr/>
        </p:nvCxnSpPr>
        <p:spPr>
          <a:xfrm rot="10800000">
            <a:off x="4976888" y="2927936"/>
            <a:ext cx="790500" cy="4500"/>
          </a:xfrm>
          <a:prstGeom prst="straightConnector1">
            <a:avLst/>
          </a:prstGeom>
          <a:noFill/>
          <a:ln w="9525" cap="flat" cmpd="sng">
            <a:solidFill>
              <a:schemeClr val="dk2"/>
            </a:solidFill>
            <a:prstDash val="solid"/>
            <a:round/>
            <a:headEnd type="none" w="med" len="med"/>
            <a:tailEnd type="triangle" w="med" len="med"/>
          </a:ln>
        </p:spPr>
      </p:cxnSp>
      <p:sp>
        <p:nvSpPr>
          <p:cNvPr id="54" name="Google Shape;78;p16">
            <a:extLst>
              <a:ext uri="{FF2B5EF4-FFF2-40B4-BE49-F238E27FC236}">
                <a16:creationId xmlns:a16="http://schemas.microsoft.com/office/drawing/2014/main" id="{484531A6-BBB8-5341-9999-30507447E574}"/>
              </a:ext>
            </a:extLst>
          </p:cNvPr>
          <p:cNvSpPr/>
          <p:nvPr/>
        </p:nvSpPr>
        <p:spPr>
          <a:xfrm>
            <a:off x="2262188" y="3681961"/>
            <a:ext cx="2647800" cy="39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Design study</a:t>
            </a:r>
            <a:endParaRPr/>
          </a:p>
        </p:txBody>
      </p:sp>
      <p:sp>
        <p:nvSpPr>
          <p:cNvPr id="55" name="Google Shape;79;p16">
            <a:extLst>
              <a:ext uri="{FF2B5EF4-FFF2-40B4-BE49-F238E27FC236}">
                <a16:creationId xmlns:a16="http://schemas.microsoft.com/office/drawing/2014/main" id="{2D7DA8F1-05CA-E24F-8622-4563CE167B9A}"/>
              </a:ext>
            </a:extLst>
          </p:cNvPr>
          <p:cNvSpPr txBox="1"/>
          <p:nvPr/>
        </p:nvSpPr>
        <p:spPr>
          <a:xfrm>
            <a:off x="5814863" y="3681961"/>
            <a:ext cx="36198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Biases, limitations and inherent design and methodical flaws</a:t>
            </a:r>
            <a:endParaRPr/>
          </a:p>
        </p:txBody>
      </p:sp>
      <p:cxnSp>
        <p:nvCxnSpPr>
          <p:cNvPr id="56" name="Google Shape;80;p16">
            <a:extLst>
              <a:ext uri="{FF2B5EF4-FFF2-40B4-BE49-F238E27FC236}">
                <a16:creationId xmlns:a16="http://schemas.microsoft.com/office/drawing/2014/main" id="{FC17EE06-F965-9146-8D5E-ED4A3775AC3F}"/>
              </a:ext>
            </a:extLst>
          </p:cNvPr>
          <p:cNvCxnSpPr/>
          <p:nvPr/>
        </p:nvCxnSpPr>
        <p:spPr>
          <a:xfrm rot="10800000">
            <a:off x="4976888" y="3871511"/>
            <a:ext cx="790500" cy="4500"/>
          </a:xfrm>
          <a:prstGeom prst="straightConnector1">
            <a:avLst/>
          </a:prstGeom>
          <a:noFill/>
          <a:ln w="9525" cap="flat" cmpd="sng">
            <a:solidFill>
              <a:schemeClr val="dk2"/>
            </a:solidFill>
            <a:prstDash val="solid"/>
            <a:round/>
            <a:headEnd type="none" w="med" len="med"/>
            <a:tailEnd type="triangle" w="med" len="med"/>
          </a:ln>
        </p:spPr>
      </p:cxnSp>
      <p:cxnSp>
        <p:nvCxnSpPr>
          <p:cNvPr id="57" name="Google Shape;81;p16">
            <a:extLst>
              <a:ext uri="{FF2B5EF4-FFF2-40B4-BE49-F238E27FC236}">
                <a16:creationId xmlns:a16="http://schemas.microsoft.com/office/drawing/2014/main" id="{1268796C-E839-C640-9F06-FCE957CFA759}"/>
              </a:ext>
            </a:extLst>
          </p:cNvPr>
          <p:cNvCxnSpPr/>
          <p:nvPr/>
        </p:nvCxnSpPr>
        <p:spPr>
          <a:xfrm>
            <a:off x="3586088" y="4108361"/>
            <a:ext cx="0" cy="466800"/>
          </a:xfrm>
          <a:prstGeom prst="straightConnector1">
            <a:avLst/>
          </a:prstGeom>
          <a:noFill/>
          <a:ln w="9525" cap="flat" cmpd="sng">
            <a:solidFill>
              <a:schemeClr val="dk2"/>
            </a:solidFill>
            <a:prstDash val="solid"/>
            <a:round/>
            <a:headEnd type="none" w="med" len="med"/>
            <a:tailEnd type="triangle" w="med" len="med"/>
          </a:ln>
        </p:spPr>
      </p:cxnSp>
      <p:sp>
        <p:nvSpPr>
          <p:cNvPr id="58" name="Google Shape;82;p16">
            <a:extLst>
              <a:ext uri="{FF2B5EF4-FFF2-40B4-BE49-F238E27FC236}">
                <a16:creationId xmlns:a16="http://schemas.microsoft.com/office/drawing/2014/main" id="{163E0A1C-3657-D543-90D5-E5838ED77AF0}"/>
              </a:ext>
            </a:extLst>
          </p:cNvPr>
          <p:cNvSpPr/>
          <p:nvPr/>
        </p:nvSpPr>
        <p:spPr>
          <a:xfrm>
            <a:off x="2262187" y="4643985"/>
            <a:ext cx="2714651" cy="55469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Inconclusive or biased results</a:t>
            </a:r>
            <a:endParaRPr dirty="0"/>
          </a:p>
        </p:txBody>
      </p:sp>
      <p:cxnSp>
        <p:nvCxnSpPr>
          <p:cNvPr id="59" name="Google Shape;83;p16">
            <a:extLst>
              <a:ext uri="{FF2B5EF4-FFF2-40B4-BE49-F238E27FC236}">
                <a16:creationId xmlns:a16="http://schemas.microsoft.com/office/drawing/2014/main" id="{7EE99DAB-1632-3C4D-AC45-DC9F8C7B752B}"/>
              </a:ext>
            </a:extLst>
          </p:cNvPr>
          <p:cNvCxnSpPr/>
          <p:nvPr/>
        </p:nvCxnSpPr>
        <p:spPr>
          <a:xfrm>
            <a:off x="3586088" y="5098961"/>
            <a:ext cx="0" cy="466800"/>
          </a:xfrm>
          <a:prstGeom prst="straightConnector1">
            <a:avLst/>
          </a:prstGeom>
          <a:noFill/>
          <a:ln w="9525" cap="flat" cmpd="sng">
            <a:solidFill>
              <a:schemeClr val="dk2"/>
            </a:solidFill>
            <a:prstDash val="solid"/>
            <a:round/>
            <a:headEnd type="none" w="med" len="med"/>
            <a:tailEnd type="triangle" w="med" len="med"/>
          </a:ln>
        </p:spPr>
      </p:cxnSp>
      <p:sp>
        <p:nvSpPr>
          <p:cNvPr id="60" name="Google Shape;84;p16">
            <a:extLst>
              <a:ext uri="{FF2B5EF4-FFF2-40B4-BE49-F238E27FC236}">
                <a16:creationId xmlns:a16="http://schemas.microsoft.com/office/drawing/2014/main" id="{50E7F1B8-A734-FE41-BC99-D820C63D92A3}"/>
              </a:ext>
            </a:extLst>
          </p:cNvPr>
          <p:cNvSpPr/>
          <p:nvPr/>
        </p:nvSpPr>
        <p:spPr>
          <a:xfrm>
            <a:off x="2262187" y="5634586"/>
            <a:ext cx="2714677" cy="80209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Generalized recommendations to the public</a:t>
            </a:r>
            <a:endParaRPr dirty="0"/>
          </a:p>
        </p:txBody>
      </p:sp>
      <p:sp>
        <p:nvSpPr>
          <p:cNvPr id="61" name="Google Shape;85;p16">
            <a:extLst>
              <a:ext uri="{FF2B5EF4-FFF2-40B4-BE49-F238E27FC236}">
                <a16:creationId xmlns:a16="http://schemas.microsoft.com/office/drawing/2014/main" id="{8A8F7ABC-AF46-C849-BA95-501649698FC7}"/>
              </a:ext>
            </a:extLst>
          </p:cNvPr>
          <p:cNvSpPr txBox="1"/>
          <p:nvPr/>
        </p:nvSpPr>
        <p:spPr>
          <a:xfrm>
            <a:off x="5834288" y="5771686"/>
            <a:ext cx="37434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Censorship of final recommendations by government to benefit lobbyists</a:t>
            </a:r>
            <a:endParaRPr dirty="0"/>
          </a:p>
        </p:txBody>
      </p:sp>
      <p:cxnSp>
        <p:nvCxnSpPr>
          <p:cNvPr id="62" name="Google Shape;86;p16">
            <a:extLst>
              <a:ext uri="{FF2B5EF4-FFF2-40B4-BE49-F238E27FC236}">
                <a16:creationId xmlns:a16="http://schemas.microsoft.com/office/drawing/2014/main" id="{2C0A3C5F-C17A-6F49-BBED-214AA1E19C5D}"/>
              </a:ext>
            </a:extLst>
          </p:cNvPr>
          <p:cNvCxnSpPr/>
          <p:nvPr/>
        </p:nvCxnSpPr>
        <p:spPr>
          <a:xfrm rot="10800000">
            <a:off x="4976888" y="5965636"/>
            <a:ext cx="790500" cy="4500"/>
          </a:xfrm>
          <a:prstGeom prst="straightConnector1">
            <a:avLst/>
          </a:prstGeom>
          <a:noFill/>
          <a:ln w="9525" cap="flat" cmpd="sng">
            <a:solidFill>
              <a:schemeClr val="dk2"/>
            </a:solidFill>
            <a:prstDash val="solid"/>
            <a:round/>
            <a:headEnd type="none" w="med" len="med"/>
            <a:tailEnd type="triangle" w="med" len="med"/>
          </a:ln>
        </p:spPr>
      </p:cxnSp>
      <p:sp>
        <p:nvSpPr>
          <p:cNvPr id="75" name="Google Shape;76;p16">
            <a:extLst>
              <a:ext uri="{FF2B5EF4-FFF2-40B4-BE49-F238E27FC236}">
                <a16:creationId xmlns:a16="http://schemas.microsoft.com/office/drawing/2014/main" id="{4B6D22B2-3C35-5949-A0D1-BFECD72FD79B}"/>
              </a:ext>
            </a:extLst>
          </p:cNvPr>
          <p:cNvSpPr txBox="1"/>
          <p:nvPr/>
        </p:nvSpPr>
        <p:spPr>
          <a:xfrm>
            <a:off x="5814863" y="2662382"/>
            <a:ext cx="39243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Industry funding = Industry results </a:t>
            </a:r>
            <a:endParaRPr dirty="0"/>
          </a:p>
        </p:txBody>
      </p:sp>
    </p:spTree>
    <p:extLst>
      <p:ext uri="{BB962C8B-B14F-4D97-AF65-F5344CB8AC3E}">
        <p14:creationId xmlns:p14="http://schemas.microsoft.com/office/powerpoint/2010/main" val="317790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F6FF1F-2842-164F-9E7B-7D12A0A44F3D}"/>
              </a:ext>
            </a:extLst>
          </p:cNvPr>
          <p:cNvSpPr>
            <a:spLocks noGrp="1"/>
          </p:cNvSpPr>
          <p:nvPr>
            <p:ph type="title"/>
          </p:nvPr>
        </p:nvSpPr>
        <p:spPr>
          <a:xfrm>
            <a:off x="5811834" y="405866"/>
            <a:ext cx="4977976" cy="1454051"/>
          </a:xfrm>
        </p:spPr>
        <p:txBody>
          <a:bodyPr>
            <a:normAutofit/>
          </a:bodyPr>
          <a:lstStyle/>
          <a:p>
            <a:r>
              <a:rPr lang="en" dirty="0">
                <a:solidFill>
                  <a:srgbClr val="000000"/>
                </a:solidFill>
              </a:rPr>
              <a:t>Sugar Confusion</a:t>
            </a:r>
            <a:endParaRPr lang="en-US" dirty="0">
              <a:solidFill>
                <a:srgbClr val="000000"/>
              </a:solidFill>
            </a:endParaRPr>
          </a:p>
        </p:txBody>
      </p:sp>
      <p:sp>
        <p:nvSpPr>
          <p:cNvPr id="2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16" descr="Confused Person">
            <a:extLst>
              <a:ext uri="{FF2B5EF4-FFF2-40B4-BE49-F238E27FC236}">
                <a16:creationId xmlns:a16="http://schemas.microsoft.com/office/drawing/2014/main" id="{2EC88B2C-79C8-4A4A-9E02-C89A426A26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0" name="Google Shape;92;p17">
            <a:extLst>
              <a:ext uri="{FF2B5EF4-FFF2-40B4-BE49-F238E27FC236}">
                <a16:creationId xmlns:a16="http://schemas.microsoft.com/office/drawing/2014/main" id="{3B0F17F1-7785-0342-9369-AF115E396F1F}"/>
              </a:ext>
            </a:extLst>
          </p:cNvPr>
          <p:cNvSpPr/>
          <p:nvPr/>
        </p:nvSpPr>
        <p:spPr>
          <a:xfrm>
            <a:off x="5318816" y="2251417"/>
            <a:ext cx="2647800" cy="39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Research Funding</a:t>
            </a:r>
            <a:endParaRPr dirty="0"/>
          </a:p>
        </p:txBody>
      </p:sp>
      <p:cxnSp>
        <p:nvCxnSpPr>
          <p:cNvPr id="31" name="Google Shape;93;p17">
            <a:extLst>
              <a:ext uri="{FF2B5EF4-FFF2-40B4-BE49-F238E27FC236}">
                <a16:creationId xmlns:a16="http://schemas.microsoft.com/office/drawing/2014/main" id="{FDC89B98-29F9-494A-98A9-D25F68670B81}"/>
              </a:ext>
            </a:extLst>
          </p:cNvPr>
          <p:cNvCxnSpPr>
            <a:cxnSpLocks/>
          </p:cNvCxnSpPr>
          <p:nvPr/>
        </p:nvCxnSpPr>
        <p:spPr>
          <a:xfrm>
            <a:off x="6967751" y="2645680"/>
            <a:ext cx="0" cy="565899"/>
          </a:xfrm>
          <a:prstGeom prst="straightConnector1">
            <a:avLst/>
          </a:prstGeom>
          <a:noFill/>
          <a:ln w="9525" cap="flat" cmpd="sng">
            <a:solidFill>
              <a:schemeClr val="dk2"/>
            </a:solidFill>
            <a:prstDash val="solid"/>
            <a:round/>
            <a:headEnd type="none" w="med" len="med"/>
            <a:tailEnd type="triangle" w="med" len="med"/>
          </a:ln>
        </p:spPr>
      </p:cxnSp>
      <p:sp>
        <p:nvSpPr>
          <p:cNvPr id="32" name="Google Shape;96;p17">
            <a:extLst>
              <a:ext uri="{FF2B5EF4-FFF2-40B4-BE49-F238E27FC236}">
                <a16:creationId xmlns:a16="http://schemas.microsoft.com/office/drawing/2014/main" id="{32196E81-194D-114C-AEDE-6B225863326E}"/>
              </a:ext>
            </a:extLst>
          </p:cNvPr>
          <p:cNvSpPr/>
          <p:nvPr/>
        </p:nvSpPr>
        <p:spPr>
          <a:xfrm>
            <a:off x="5329609" y="3211579"/>
            <a:ext cx="2647800" cy="39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Study Design </a:t>
            </a:r>
            <a:endParaRPr/>
          </a:p>
        </p:txBody>
      </p:sp>
      <p:cxnSp>
        <p:nvCxnSpPr>
          <p:cNvPr id="33" name="Google Shape;99;p17">
            <a:extLst>
              <a:ext uri="{FF2B5EF4-FFF2-40B4-BE49-F238E27FC236}">
                <a16:creationId xmlns:a16="http://schemas.microsoft.com/office/drawing/2014/main" id="{75F28546-777D-5E42-9045-62B28CB455D7}"/>
              </a:ext>
            </a:extLst>
          </p:cNvPr>
          <p:cNvCxnSpPr>
            <a:cxnSpLocks/>
          </p:cNvCxnSpPr>
          <p:nvPr/>
        </p:nvCxnSpPr>
        <p:spPr>
          <a:xfrm>
            <a:off x="6967751" y="3603979"/>
            <a:ext cx="0" cy="470526"/>
          </a:xfrm>
          <a:prstGeom prst="straightConnector1">
            <a:avLst/>
          </a:prstGeom>
          <a:noFill/>
          <a:ln w="9525" cap="flat" cmpd="sng">
            <a:solidFill>
              <a:schemeClr val="dk2"/>
            </a:solidFill>
            <a:prstDash val="solid"/>
            <a:round/>
            <a:headEnd type="none" w="med" len="med"/>
            <a:tailEnd type="triangle" w="med" len="med"/>
          </a:ln>
        </p:spPr>
      </p:cxnSp>
      <p:sp>
        <p:nvSpPr>
          <p:cNvPr id="34" name="Google Shape;100;p17">
            <a:extLst>
              <a:ext uri="{FF2B5EF4-FFF2-40B4-BE49-F238E27FC236}">
                <a16:creationId xmlns:a16="http://schemas.microsoft.com/office/drawing/2014/main" id="{BF118A8E-DE0A-2744-AC09-CEAB309BB303}"/>
              </a:ext>
            </a:extLst>
          </p:cNvPr>
          <p:cNvSpPr/>
          <p:nvPr/>
        </p:nvSpPr>
        <p:spPr>
          <a:xfrm>
            <a:off x="5318816" y="4128089"/>
            <a:ext cx="2848707" cy="55866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Inconclusive or biased results</a:t>
            </a:r>
            <a:endParaRPr dirty="0"/>
          </a:p>
        </p:txBody>
      </p:sp>
      <p:cxnSp>
        <p:nvCxnSpPr>
          <p:cNvPr id="35" name="Google Shape;101;p17">
            <a:extLst>
              <a:ext uri="{FF2B5EF4-FFF2-40B4-BE49-F238E27FC236}">
                <a16:creationId xmlns:a16="http://schemas.microsoft.com/office/drawing/2014/main" id="{BBE54A38-9D45-A14D-A06A-58642A584D56}"/>
              </a:ext>
            </a:extLst>
          </p:cNvPr>
          <p:cNvCxnSpPr/>
          <p:nvPr/>
        </p:nvCxnSpPr>
        <p:spPr>
          <a:xfrm>
            <a:off x="6967751" y="4688617"/>
            <a:ext cx="0" cy="466800"/>
          </a:xfrm>
          <a:prstGeom prst="straightConnector1">
            <a:avLst/>
          </a:prstGeom>
          <a:noFill/>
          <a:ln w="9525" cap="flat" cmpd="sng">
            <a:solidFill>
              <a:schemeClr val="dk2"/>
            </a:solidFill>
            <a:prstDash val="solid"/>
            <a:round/>
            <a:headEnd type="none" w="med" len="med"/>
            <a:tailEnd type="triangle" w="med" len="med"/>
          </a:ln>
        </p:spPr>
      </p:cxnSp>
      <p:sp>
        <p:nvSpPr>
          <p:cNvPr id="36" name="Google Shape;102;p17">
            <a:extLst>
              <a:ext uri="{FF2B5EF4-FFF2-40B4-BE49-F238E27FC236}">
                <a16:creationId xmlns:a16="http://schemas.microsoft.com/office/drawing/2014/main" id="{D2134090-DEA0-D74D-8C32-5517AB084915}"/>
              </a:ext>
            </a:extLst>
          </p:cNvPr>
          <p:cNvSpPr/>
          <p:nvPr/>
        </p:nvSpPr>
        <p:spPr>
          <a:xfrm>
            <a:off x="5318816" y="5233611"/>
            <a:ext cx="3171290" cy="97372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2015 Dietary guideline: </a:t>
            </a:r>
            <a:endParaRPr dirty="0"/>
          </a:p>
          <a:p>
            <a:pPr marL="0" lvl="0" indent="0" algn="ctr" rtl="0">
              <a:spcBef>
                <a:spcPts val="0"/>
              </a:spcBef>
              <a:spcAft>
                <a:spcPts val="0"/>
              </a:spcAft>
              <a:buNone/>
            </a:pPr>
            <a:r>
              <a:rPr lang="en" dirty="0"/>
              <a:t>“Limit added sugar to less than 10% of caloric intake”</a:t>
            </a:r>
            <a:endParaRPr dirty="0"/>
          </a:p>
        </p:txBody>
      </p:sp>
      <p:sp>
        <p:nvSpPr>
          <p:cNvPr id="37" name="Google Shape;94;p17">
            <a:extLst>
              <a:ext uri="{FF2B5EF4-FFF2-40B4-BE49-F238E27FC236}">
                <a16:creationId xmlns:a16="http://schemas.microsoft.com/office/drawing/2014/main" id="{0DCDAACA-9332-F441-A74A-E84F7FC74A5C}"/>
              </a:ext>
            </a:extLst>
          </p:cNvPr>
          <p:cNvSpPr txBox="1"/>
          <p:nvPr/>
        </p:nvSpPr>
        <p:spPr>
          <a:xfrm>
            <a:off x="8827660" y="1993481"/>
            <a:ext cx="3102398" cy="9936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Sugar Association; &gt;50% of sugar studies funded, all show no link between sugar and disease</a:t>
            </a:r>
            <a:endParaRPr dirty="0"/>
          </a:p>
        </p:txBody>
      </p:sp>
      <p:cxnSp>
        <p:nvCxnSpPr>
          <p:cNvPr id="38" name="Google Shape;95;p17">
            <a:extLst>
              <a:ext uri="{FF2B5EF4-FFF2-40B4-BE49-F238E27FC236}">
                <a16:creationId xmlns:a16="http://schemas.microsoft.com/office/drawing/2014/main" id="{89A619E8-D479-B348-9290-5C7F58DF11D4}"/>
              </a:ext>
            </a:extLst>
          </p:cNvPr>
          <p:cNvCxnSpPr/>
          <p:nvPr/>
        </p:nvCxnSpPr>
        <p:spPr>
          <a:xfrm rot="10800000">
            <a:off x="8028530" y="2383631"/>
            <a:ext cx="790500" cy="4500"/>
          </a:xfrm>
          <a:prstGeom prst="straightConnector1">
            <a:avLst/>
          </a:prstGeom>
          <a:noFill/>
          <a:ln w="9525" cap="flat" cmpd="sng">
            <a:solidFill>
              <a:schemeClr val="dk2"/>
            </a:solidFill>
            <a:prstDash val="solid"/>
            <a:round/>
            <a:headEnd type="none" w="med" len="med"/>
            <a:tailEnd type="triangle" w="med" len="med"/>
          </a:ln>
        </p:spPr>
      </p:cxnSp>
      <p:sp>
        <p:nvSpPr>
          <p:cNvPr id="39" name="Google Shape;97;p17">
            <a:extLst>
              <a:ext uri="{FF2B5EF4-FFF2-40B4-BE49-F238E27FC236}">
                <a16:creationId xmlns:a16="http://schemas.microsoft.com/office/drawing/2014/main" id="{3D18E003-0C80-C746-A2E2-76AD1E2807F9}"/>
              </a:ext>
            </a:extLst>
          </p:cNvPr>
          <p:cNvSpPr txBox="1"/>
          <p:nvPr/>
        </p:nvSpPr>
        <p:spPr>
          <a:xfrm>
            <a:off x="8827659" y="3087291"/>
            <a:ext cx="3263821"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Healthy user effect and health study effect</a:t>
            </a:r>
            <a:endParaRPr dirty="0"/>
          </a:p>
        </p:txBody>
      </p:sp>
      <p:cxnSp>
        <p:nvCxnSpPr>
          <p:cNvPr id="40" name="Google Shape;98;p17">
            <a:extLst>
              <a:ext uri="{FF2B5EF4-FFF2-40B4-BE49-F238E27FC236}">
                <a16:creationId xmlns:a16="http://schemas.microsoft.com/office/drawing/2014/main" id="{647B5C68-606F-BA49-A1B0-EDBED1C695B1}"/>
              </a:ext>
            </a:extLst>
          </p:cNvPr>
          <p:cNvCxnSpPr/>
          <p:nvPr/>
        </p:nvCxnSpPr>
        <p:spPr>
          <a:xfrm rot="10800000">
            <a:off x="7977410" y="3278991"/>
            <a:ext cx="790500" cy="4500"/>
          </a:xfrm>
          <a:prstGeom prst="straightConnector1">
            <a:avLst/>
          </a:prstGeom>
          <a:noFill/>
          <a:ln w="9525" cap="flat" cmpd="sng">
            <a:solidFill>
              <a:schemeClr val="dk2"/>
            </a:solidFill>
            <a:prstDash val="solid"/>
            <a:round/>
            <a:headEnd type="none" w="med" len="med"/>
            <a:tailEnd type="triangle" w="med" len="med"/>
          </a:ln>
        </p:spPr>
      </p:cxnSp>
      <p:sp>
        <p:nvSpPr>
          <p:cNvPr id="41" name="Google Shape;103;p17">
            <a:extLst>
              <a:ext uri="{FF2B5EF4-FFF2-40B4-BE49-F238E27FC236}">
                <a16:creationId xmlns:a16="http://schemas.microsoft.com/office/drawing/2014/main" id="{B3F0ACA1-F398-944E-B9E0-845B39B31E4C}"/>
              </a:ext>
            </a:extLst>
          </p:cNvPr>
          <p:cNvSpPr txBox="1"/>
          <p:nvPr/>
        </p:nvSpPr>
        <p:spPr>
          <a:xfrm>
            <a:off x="8767910" y="5019507"/>
            <a:ext cx="3263815" cy="6458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highlight>
                  <a:srgbClr val="FFFFFF"/>
                </a:highlight>
              </a:rPr>
              <a:t>USDA censored “sugar-sweetened beverages should be reduced” in final recommendations</a:t>
            </a:r>
            <a:endParaRPr dirty="0"/>
          </a:p>
        </p:txBody>
      </p:sp>
      <p:cxnSp>
        <p:nvCxnSpPr>
          <p:cNvPr id="42" name="Google Shape;104;p17">
            <a:extLst>
              <a:ext uri="{FF2B5EF4-FFF2-40B4-BE49-F238E27FC236}">
                <a16:creationId xmlns:a16="http://schemas.microsoft.com/office/drawing/2014/main" id="{A80D1E9C-9990-524F-9E78-FE7F1AB73FE8}"/>
              </a:ext>
            </a:extLst>
          </p:cNvPr>
          <p:cNvCxnSpPr>
            <a:cxnSpLocks/>
            <a:stCxn id="41" idx="1"/>
            <a:endCxn id="36" idx="3"/>
          </p:cNvCxnSpPr>
          <p:nvPr/>
        </p:nvCxnSpPr>
        <p:spPr>
          <a:xfrm flipH="1">
            <a:off x="8490106" y="5342424"/>
            <a:ext cx="277804" cy="378051"/>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29169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8450866" y="2163052"/>
            <a:ext cx="1617300" cy="1482521"/>
          </a:xfrm>
          <a:prstGeom prst="rect">
            <a:avLst/>
          </a:prstGeom>
          <a:noFill/>
          <a:ln>
            <a:noFill/>
          </a:ln>
        </p:spPr>
      </p:pic>
      <p:pic>
        <p:nvPicPr>
          <p:cNvPr id="110" name="Google Shape;110;p18"/>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586034" y="2206734"/>
            <a:ext cx="2162549" cy="1395180"/>
          </a:xfrm>
          <a:prstGeom prst="rect">
            <a:avLst/>
          </a:prstGeom>
          <a:noFill/>
          <a:ln>
            <a:noFill/>
          </a:ln>
        </p:spPr>
      </p:pic>
      <p:pic>
        <p:nvPicPr>
          <p:cNvPr id="111" name="Google Shape;111;p18"/>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6646969" y="2206729"/>
            <a:ext cx="1716916" cy="1395167"/>
          </a:xfrm>
          <a:prstGeom prst="rect">
            <a:avLst/>
          </a:prstGeom>
          <a:noFill/>
          <a:ln>
            <a:noFill/>
          </a:ln>
        </p:spPr>
      </p:pic>
      <p:pic>
        <p:nvPicPr>
          <p:cNvPr id="112" name="Google Shape;112;p18"/>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1829700" y="2042650"/>
            <a:ext cx="1257232" cy="1521767"/>
          </a:xfrm>
          <a:prstGeom prst="rect">
            <a:avLst/>
          </a:prstGeom>
          <a:noFill/>
          <a:ln>
            <a:noFill/>
          </a:ln>
        </p:spPr>
      </p:pic>
      <p:pic>
        <p:nvPicPr>
          <p:cNvPr id="113" name="Google Shape;113;p18"/>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23734" y="1910467"/>
            <a:ext cx="1617284" cy="1725333"/>
          </a:xfrm>
          <a:prstGeom prst="rect">
            <a:avLst/>
          </a:prstGeom>
          <a:noFill/>
          <a:ln>
            <a:noFill/>
          </a:ln>
        </p:spPr>
      </p:pic>
      <p:cxnSp>
        <p:nvCxnSpPr>
          <p:cNvPr id="114" name="Google Shape;114;p18"/>
          <p:cNvCxnSpPr/>
          <p:nvPr/>
        </p:nvCxnSpPr>
        <p:spPr>
          <a:xfrm rot="10800000" flipH="1">
            <a:off x="123733" y="3985900"/>
            <a:ext cx="11724800" cy="22400"/>
          </a:xfrm>
          <a:prstGeom prst="straightConnector1">
            <a:avLst/>
          </a:prstGeom>
          <a:noFill/>
          <a:ln w="28575" cap="flat" cmpd="sng">
            <a:solidFill>
              <a:schemeClr val="dk2"/>
            </a:solidFill>
            <a:prstDash val="solid"/>
            <a:round/>
            <a:headEnd type="none" w="med" len="med"/>
            <a:tailEnd type="triangle" w="med" len="med"/>
          </a:ln>
        </p:spPr>
      </p:cxnSp>
      <p:sp>
        <p:nvSpPr>
          <p:cNvPr id="115" name="Google Shape;115;p18"/>
          <p:cNvSpPr txBox="1"/>
          <p:nvPr/>
        </p:nvSpPr>
        <p:spPr>
          <a:xfrm>
            <a:off x="181900" y="4327000"/>
            <a:ext cx="1546400" cy="1142000"/>
          </a:xfrm>
          <a:prstGeom prst="rect">
            <a:avLst/>
          </a:prstGeom>
          <a:noFill/>
          <a:ln>
            <a:noFill/>
          </a:ln>
        </p:spPr>
        <p:txBody>
          <a:bodyPr spcFirstLastPara="1" wrap="square" lIns="121900" tIns="121900" rIns="121900" bIns="121900" anchor="t" anchorCtr="0">
            <a:noAutofit/>
          </a:bodyPr>
          <a:lstStyle/>
          <a:p>
            <a:pPr algn="ctr"/>
            <a:r>
              <a:rPr lang="en" sz="2400" b="1" dirty="0"/>
              <a:t>1943</a:t>
            </a:r>
            <a:endParaRPr sz="2400" b="1" dirty="0"/>
          </a:p>
          <a:p>
            <a:pPr algn="ctr"/>
            <a:r>
              <a:rPr lang="en" sz="2400" dirty="0"/>
              <a:t>“Basic 7”</a:t>
            </a:r>
            <a:endParaRPr sz="2400" dirty="0"/>
          </a:p>
        </p:txBody>
      </p:sp>
      <p:sp>
        <p:nvSpPr>
          <p:cNvPr id="116" name="Google Shape;116;p18"/>
          <p:cNvSpPr txBox="1"/>
          <p:nvPr/>
        </p:nvSpPr>
        <p:spPr>
          <a:xfrm>
            <a:off x="1610667" y="783967"/>
            <a:ext cx="1546400" cy="1142000"/>
          </a:xfrm>
          <a:prstGeom prst="rect">
            <a:avLst/>
          </a:prstGeom>
          <a:noFill/>
          <a:ln>
            <a:noFill/>
          </a:ln>
        </p:spPr>
        <p:txBody>
          <a:bodyPr spcFirstLastPara="1" wrap="square" lIns="121900" tIns="121900" rIns="121900" bIns="121900" anchor="t" anchorCtr="0">
            <a:noAutofit/>
          </a:bodyPr>
          <a:lstStyle/>
          <a:p>
            <a:pPr algn="ctr"/>
            <a:r>
              <a:rPr lang="en" sz="2400" b="1" dirty="0"/>
              <a:t>1955</a:t>
            </a:r>
            <a:endParaRPr sz="2400" b="1" dirty="0"/>
          </a:p>
          <a:p>
            <a:pPr algn="ctr"/>
            <a:r>
              <a:rPr lang="en" sz="2400" dirty="0"/>
              <a:t>“Basic 4”</a:t>
            </a:r>
            <a:endParaRPr sz="2400" dirty="0"/>
          </a:p>
        </p:txBody>
      </p:sp>
      <p:sp>
        <p:nvSpPr>
          <p:cNvPr id="117" name="Google Shape;117;p18"/>
          <p:cNvSpPr txBox="1"/>
          <p:nvPr/>
        </p:nvSpPr>
        <p:spPr>
          <a:xfrm>
            <a:off x="2117484" y="4290700"/>
            <a:ext cx="3539600" cy="2278800"/>
          </a:xfrm>
          <a:prstGeom prst="rect">
            <a:avLst/>
          </a:prstGeom>
          <a:noFill/>
          <a:ln>
            <a:noFill/>
          </a:ln>
        </p:spPr>
        <p:txBody>
          <a:bodyPr spcFirstLastPara="1" wrap="square" lIns="121900" tIns="121900" rIns="121900" bIns="121900" anchor="t" anchorCtr="0">
            <a:noAutofit/>
          </a:bodyPr>
          <a:lstStyle/>
          <a:p>
            <a:pPr algn="ctr"/>
            <a:r>
              <a:rPr lang="en" sz="2400" b="1"/>
              <a:t>1977</a:t>
            </a:r>
            <a:endParaRPr sz="2400" b="1"/>
          </a:p>
          <a:p>
            <a:pPr algn="ctr"/>
            <a:r>
              <a:rPr lang="en" sz="2400"/>
              <a:t>“Hassle-free food guide” by Dr. Hegsted</a:t>
            </a:r>
            <a:endParaRPr sz="2400"/>
          </a:p>
          <a:p>
            <a:pPr algn="ctr"/>
            <a:r>
              <a:rPr lang="en" sz="2400"/>
              <a:t>(Sugar becomes a food group!)</a:t>
            </a:r>
            <a:endParaRPr sz="2400"/>
          </a:p>
        </p:txBody>
      </p:sp>
      <p:pic>
        <p:nvPicPr>
          <p:cNvPr id="118" name="Google Shape;118;p18"/>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3258682" y="580767"/>
            <a:ext cx="1257233" cy="3021333"/>
          </a:xfrm>
          <a:prstGeom prst="rect">
            <a:avLst/>
          </a:prstGeom>
          <a:noFill/>
          <a:ln>
            <a:noFill/>
          </a:ln>
        </p:spPr>
      </p:pic>
      <p:sp>
        <p:nvSpPr>
          <p:cNvPr id="119" name="Google Shape;119;p18"/>
          <p:cNvSpPr txBox="1"/>
          <p:nvPr/>
        </p:nvSpPr>
        <p:spPr>
          <a:xfrm>
            <a:off x="4737851" y="680733"/>
            <a:ext cx="1546400" cy="1142000"/>
          </a:xfrm>
          <a:prstGeom prst="rect">
            <a:avLst/>
          </a:prstGeom>
          <a:noFill/>
          <a:ln>
            <a:noFill/>
          </a:ln>
        </p:spPr>
        <p:txBody>
          <a:bodyPr spcFirstLastPara="1" wrap="square" lIns="121900" tIns="121900" rIns="121900" bIns="121900" anchor="t" anchorCtr="0">
            <a:noAutofit/>
          </a:bodyPr>
          <a:lstStyle/>
          <a:p>
            <a:pPr algn="ctr"/>
            <a:r>
              <a:rPr lang="en" sz="2400" b="1"/>
              <a:t>1992</a:t>
            </a:r>
            <a:endParaRPr sz="2400" b="1"/>
          </a:p>
          <a:p>
            <a:pPr algn="ctr"/>
            <a:r>
              <a:rPr lang="en" sz="2400"/>
              <a:t>Food pyramid</a:t>
            </a:r>
            <a:endParaRPr sz="2400"/>
          </a:p>
        </p:txBody>
      </p:sp>
      <p:sp>
        <p:nvSpPr>
          <p:cNvPr id="120" name="Google Shape;120;p18"/>
          <p:cNvSpPr txBox="1"/>
          <p:nvPr/>
        </p:nvSpPr>
        <p:spPr>
          <a:xfrm>
            <a:off x="6676433" y="4189100"/>
            <a:ext cx="1861200" cy="1142000"/>
          </a:xfrm>
          <a:prstGeom prst="rect">
            <a:avLst/>
          </a:prstGeom>
          <a:noFill/>
          <a:ln>
            <a:noFill/>
          </a:ln>
        </p:spPr>
        <p:txBody>
          <a:bodyPr spcFirstLastPara="1" wrap="square" lIns="121900" tIns="121900" rIns="121900" bIns="121900" anchor="t" anchorCtr="0">
            <a:noAutofit/>
          </a:bodyPr>
          <a:lstStyle/>
          <a:p>
            <a:pPr algn="ctr"/>
            <a:r>
              <a:rPr lang="en" sz="2400" b="1"/>
              <a:t>2005</a:t>
            </a:r>
            <a:endParaRPr sz="2400" b="1"/>
          </a:p>
          <a:p>
            <a:pPr algn="ctr"/>
            <a:r>
              <a:rPr lang="en" sz="2400"/>
              <a:t>Mypyramid</a:t>
            </a:r>
            <a:endParaRPr sz="2400"/>
          </a:p>
        </p:txBody>
      </p:sp>
      <p:sp>
        <p:nvSpPr>
          <p:cNvPr id="121" name="Google Shape;121;p18"/>
          <p:cNvSpPr txBox="1"/>
          <p:nvPr/>
        </p:nvSpPr>
        <p:spPr>
          <a:xfrm>
            <a:off x="8349251" y="883933"/>
            <a:ext cx="1861200" cy="1142000"/>
          </a:xfrm>
          <a:prstGeom prst="rect">
            <a:avLst/>
          </a:prstGeom>
          <a:noFill/>
          <a:ln>
            <a:noFill/>
          </a:ln>
        </p:spPr>
        <p:txBody>
          <a:bodyPr spcFirstLastPara="1" wrap="square" lIns="121900" tIns="121900" rIns="121900" bIns="121900" anchor="t" anchorCtr="0">
            <a:noAutofit/>
          </a:bodyPr>
          <a:lstStyle/>
          <a:p>
            <a:pPr algn="ctr"/>
            <a:r>
              <a:rPr lang="en" sz="2400" b="1"/>
              <a:t>2011</a:t>
            </a:r>
            <a:endParaRPr sz="2400" b="1"/>
          </a:p>
          <a:p>
            <a:pPr algn="ctr"/>
            <a:r>
              <a:rPr lang="en" sz="2400"/>
              <a:t>Myplate</a:t>
            </a:r>
            <a:endParaRPr sz="2400"/>
          </a:p>
        </p:txBody>
      </p:sp>
      <p:sp>
        <p:nvSpPr>
          <p:cNvPr id="122" name="Google Shape;122;p18"/>
          <p:cNvSpPr txBox="1"/>
          <p:nvPr/>
        </p:nvSpPr>
        <p:spPr>
          <a:xfrm>
            <a:off x="10068168" y="4189100"/>
            <a:ext cx="2070400" cy="1142000"/>
          </a:xfrm>
          <a:prstGeom prst="rect">
            <a:avLst/>
          </a:prstGeom>
          <a:noFill/>
          <a:ln>
            <a:noFill/>
          </a:ln>
        </p:spPr>
        <p:txBody>
          <a:bodyPr spcFirstLastPara="1" wrap="square" lIns="121900" tIns="121900" rIns="121900" bIns="121900" anchor="t" anchorCtr="0">
            <a:noAutofit/>
          </a:bodyPr>
          <a:lstStyle/>
          <a:p>
            <a:pPr algn="ctr"/>
            <a:r>
              <a:rPr lang="en" sz="2400" b="1"/>
              <a:t>2019+</a:t>
            </a:r>
            <a:endParaRPr sz="2400" b="1"/>
          </a:p>
          <a:p>
            <a:pPr algn="ctr"/>
            <a:r>
              <a:rPr lang="en" sz="2400"/>
              <a:t>???</a:t>
            </a:r>
            <a:endParaRPr sz="2400"/>
          </a:p>
        </p:txBody>
      </p:sp>
    </p:spTree>
    <p:extLst>
      <p:ext uri="{BB962C8B-B14F-4D97-AF65-F5344CB8AC3E}">
        <p14:creationId xmlns:p14="http://schemas.microsoft.com/office/powerpoint/2010/main" val="65259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26D32-3744-C946-988B-B365A8E12D9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spcBef>
                <a:spcPct val="0"/>
              </a:spcBef>
            </a:pPr>
            <a:r>
              <a:rPr lang="en-US" sz="4800" kern="1200">
                <a:solidFill>
                  <a:srgbClr val="FFFFFF"/>
                </a:solidFill>
                <a:latin typeface="+mj-lt"/>
                <a:ea typeface="+mj-ea"/>
                <a:cs typeface="+mj-cs"/>
              </a:rPr>
              <a:t>Sugar - Data Science Approach</a:t>
            </a:r>
          </a:p>
        </p:txBody>
      </p:sp>
      <p:pic>
        <p:nvPicPr>
          <p:cNvPr id="4" name="Google Shape;128;p19">
            <a:extLst>
              <a:ext uri="{FF2B5EF4-FFF2-40B4-BE49-F238E27FC236}">
                <a16:creationId xmlns:a16="http://schemas.microsoft.com/office/drawing/2014/main" id="{CD33B6AB-F808-B14F-8011-C8EF0D6E89A4}"/>
              </a:ext>
            </a:extLst>
          </p:cNvPr>
          <p:cNvPicPr preferRelativeResize="0"/>
          <p:nvPr/>
        </p:nvPicPr>
        <p:blipFill>
          <a:blip r:embed="rId2">
            <a:extLst/>
          </a:blip>
          <a:stretch>
            <a:fillRect/>
          </a:stretch>
        </p:blipFill>
        <p:spPr>
          <a:xfrm>
            <a:off x="5473346" y="492573"/>
            <a:ext cx="5914496" cy="5880796"/>
          </a:xfrm>
          <a:prstGeom prst="rect">
            <a:avLst/>
          </a:prstGeom>
          <a:noFill/>
        </p:spPr>
      </p:pic>
    </p:spTree>
    <p:extLst>
      <p:ext uri="{BB962C8B-B14F-4D97-AF65-F5344CB8AC3E}">
        <p14:creationId xmlns:p14="http://schemas.microsoft.com/office/powerpoint/2010/main" val="49006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34;p20">
            <a:extLst>
              <a:ext uri="{FF2B5EF4-FFF2-40B4-BE49-F238E27FC236}">
                <a16:creationId xmlns:a16="http://schemas.microsoft.com/office/drawing/2014/main" id="{6C2EE22D-D9EC-ED42-B82C-C01BA61BA16F}"/>
              </a:ext>
            </a:extLst>
          </p:cNvPr>
          <p:cNvPicPr preferRelativeResize="0"/>
          <p:nvPr/>
        </p:nvPicPr>
        <p:blipFill rotWithShape="1">
          <a:blip r:embed="rId2">
            <a:extLst/>
          </a:blip>
          <a:srcRect t="13327" r="2" b="8017"/>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p:spPr>
      </p:pic>
      <p:pic>
        <p:nvPicPr>
          <p:cNvPr id="5" name="Google Shape;135;p20">
            <a:extLst>
              <a:ext uri="{FF2B5EF4-FFF2-40B4-BE49-F238E27FC236}">
                <a16:creationId xmlns:a16="http://schemas.microsoft.com/office/drawing/2014/main" id="{58A00DFA-D8A7-0E46-8406-EEBA1241EBDD}"/>
              </a:ext>
            </a:extLst>
          </p:cNvPr>
          <p:cNvPicPr preferRelativeResize="0"/>
          <p:nvPr/>
        </p:nvPicPr>
        <p:blipFill rotWithShape="1">
          <a:blip r:embed="rId3">
            <a:extLst/>
          </a:blip>
          <a:srcRect t="20431" r="-2" b="2277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p:spPr>
      </p:pic>
      <p:sp>
        <p:nvSpPr>
          <p:cNvPr id="12"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2A4777-3DA5-4944-A2B9-6A121700EA2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kern="1200">
                <a:solidFill>
                  <a:schemeClr val="bg1"/>
                </a:solidFill>
                <a:latin typeface="+mj-lt"/>
                <a:ea typeface="+mj-ea"/>
                <a:cs typeface="+mj-cs"/>
              </a:rPr>
              <a:t>Sugar - Data Science Approach </a:t>
            </a:r>
          </a:p>
        </p:txBody>
      </p:sp>
      <p:sp>
        <p:nvSpPr>
          <p:cNvPr id="3" name="Text Placeholder 2">
            <a:extLst>
              <a:ext uri="{FF2B5EF4-FFF2-40B4-BE49-F238E27FC236}">
                <a16:creationId xmlns:a16="http://schemas.microsoft.com/office/drawing/2014/main" id="{36675819-344F-B747-8158-0418415EF481}"/>
              </a:ext>
            </a:extLst>
          </p:cNvPr>
          <p:cNvSpPr>
            <a:spLocks noGrp="1"/>
          </p:cNvSpPr>
          <p:nvPr>
            <p:ph type="body" idx="1"/>
          </p:nvPr>
        </p:nvSpPr>
        <p:spPr>
          <a:xfrm>
            <a:off x="838200" y="2015406"/>
            <a:ext cx="5097779" cy="4065986"/>
          </a:xfrm>
        </p:spPr>
        <p:txBody>
          <a:bodyPr vert="horz" lIns="91440" tIns="45720" rIns="91440" bIns="45720" rtlCol="0" anchor="t">
            <a:normAutofit/>
          </a:bodyPr>
          <a:lstStyle/>
          <a:p>
            <a:pPr marL="152396" indent="-228600">
              <a:spcAft>
                <a:spcPts val="600"/>
              </a:spcAft>
              <a:buFont typeface="Arial" panose="020B0604020202020204" pitchFamily="34" charset="0"/>
              <a:buChar char="•"/>
            </a:pPr>
            <a:r>
              <a:rPr lang="en-US" sz="2000" i="1" dirty="0"/>
              <a:t>3X Higher Sugar Intake College vs &lt; High School</a:t>
            </a:r>
          </a:p>
          <a:p>
            <a:pPr marL="152396" indent="-228600">
              <a:spcAft>
                <a:spcPts val="600"/>
              </a:spcAft>
              <a:buFont typeface="Arial" panose="020B0604020202020204" pitchFamily="34" charset="0"/>
              <a:buChar char="•"/>
            </a:pPr>
            <a:endParaRPr lang="en-US" sz="2000" i="1" dirty="0"/>
          </a:p>
          <a:p>
            <a:pPr marL="152396"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2440161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7467F3-8E58-0343-9773-4486E7B20E9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a:spcBef>
                <a:spcPct val="0"/>
              </a:spcBef>
            </a:pPr>
            <a:r>
              <a:rPr lang="en-US" sz="3200" kern="1200">
                <a:solidFill>
                  <a:srgbClr val="FFFFFF"/>
                </a:solidFill>
                <a:latin typeface="+mj-lt"/>
                <a:ea typeface="+mj-ea"/>
                <a:cs typeface="+mj-cs"/>
              </a:rPr>
              <a:t>Sugar - Where is it coming from?</a:t>
            </a:r>
          </a:p>
        </p:txBody>
      </p:sp>
      <p:sp>
        <p:nvSpPr>
          <p:cNvPr id="3" name="Text Placeholder 2">
            <a:extLst>
              <a:ext uri="{FF2B5EF4-FFF2-40B4-BE49-F238E27FC236}">
                <a16:creationId xmlns:a16="http://schemas.microsoft.com/office/drawing/2014/main" id="{B181B51F-0DF0-864B-9878-6E5E64323F5C}"/>
              </a:ext>
            </a:extLst>
          </p:cNvPr>
          <p:cNvSpPr>
            <a:spLocks noGrp="1"/>
          </p:cNvSpPr>
          <p:nvPr>
            <p:ph type="body" idx="1"/>
          </p:nvPr>
        </p:nvSpPr>
        <p:spPr>
          <a:xfrm>
            <a:off x="966951" y="3355130"/>
            <a:ext cx="2669407" cy="2427333"/>
          </a:xfrm>
        </p:spPr>
        <p:txBody>
          <a:bodyPr vert="horz" lIns="91440" tIns="45720" rIns="91440" bIns="45720" rtlCol="0">
            <a:normAutofit/>
          </a:bodyPr>
          <a:lstStyle/>
          <a:p>
            <a:pPr marL="457200" lvl="0" indent="-228600">
              <a:spcAft>
                <a:spcPts val="600"/>
              </a:spcAft>
              <a:buFont typeface="Arial" panose="020B0604020202020204" pitchFamily="34" charset="0"/>
              <a:buChar char="•"/>
            </a:pPr>
            <a:r>
              <a:rPr lang="en-US" sz="1600"/>
              <a:t>Ultra-processed Foods</a:t>
            </a:r>
          </a:p>
          <a:p>
            <a:pPr marL="457200" lvl="0" indent="-228600">
              <a:spcAft>
                <a:spcPts val="600"/>
              </a:spcAft>
              <a:buFont typeface="Arial" panose="020B0604020202020204" pitchFamily="34" charset="0"/>
              <a:buChar char="•"/>
            </a:pPr>
            <a:r>
              <a:rPr lang="en-US" sz="1600"/>
              <a:t>90% of added sugars consumed in USA</a:t>
            </a:r>
          </a:p>
          <a:p>
            <a:pPr marL="457200" lvl="0" indent="-228600">
              <a:spcAft>
                <a:spcPts val="600"/>
              </a:spcAft>
              <a:buFont typeface="Arial" panose="020B0604020202020204" pitchFamily="34" charset="0"/>
              <a:buChar char="•"/>
            </a:pPr>
            <a:r>
              <a:rPr lang="en-US" sz="1600"/>
              <a:t>Food Industry!</a:t>
            </a:r>
          </a:p>
          <a:p>
            <a:pPr indent="-228600">
              <a:spcAft>
                <a:spcPts val="600"/>
              </a:spcAft>
              <a:buFont typeface="Arial" panose="020B0604020202020204" pitchFamily="34" charset="0"/>
              <a:buChar char="•"/>
            </a:pPr>
            <a:endParaRPr lang="en-US" sz="1600"/>
          </a:p>
        </p:txBody>
      </p:sp>
      <p:pic>
        <p:nvPicPr>
          <p:cNvPr id="4" name="Google Shape;142;p21">
            <a:extLst>
              <a:ext uri="{FF2B5EF4-FFF2-40B4-BE49-F238E27FC236}">
                <a16:creationId xmlns:a16="http://schemas.microsoft.com/office/drawing/2014/main" id="{40CF224F-C2B4-AB4F-BA6C-593E5D703D21}"/>
              </a:ext>
            </a:extLst>
          </p:cNvPr>
          <p:cNvPicPr preferRelativeResize="0"/>
          <p:nvPr/>
        </p:nvPicPr>
        <p:blipFill>
          <a:blip r:embed="rId2">
            <a:extLst/>
          </a:blip>
          <a:stretch>
            <a:fillRect/>
          </a:stretch>
        </p:blipFill>
        <p:spPr>
          <a:xfrm>
            <a:off x="4712581" y="952500"/>
            <a:ext cx="6802764" cy="4829963"/>
          </a:xfrm>
          <a:prstGeom prst="rect">
            <a:avLst/>
          </a:prstGeom>
          <a:noFill/>
        </p:spPr>
      </p:pic>
    </p:spTree>
    <p:extLst>
      <p:ext uri="{BB962C8B-B14F-4D97-AF65-F5344CB8AC3E}">
        <p14:creationId xmlns:p14="http://schemas.microsoft.com/office/powerpoint/2010/main" val="42374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1120</Words>
  <Application>Microsoft Macintosh PowerPoint</Application>
  <PresentationFormat>Widescreen</PresentationFormat>
  <Paragraphs>184</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Nutrition Data Science</vt:lpstr>
      <vt:lpstr>Harvard and The Sugar Industry</vt:lpstr>
      <vt:lpstr>Exploding Sugar Consumption</vt:lpstr>
      <vt:lpstr>Nutrition confusion</vt:lpstr>
      <vt:lpstr>Sugar Confusion</vt:lpstr>
      <vt:lpstr>PowerPoint Presentation</vt:lpstr>
      <vt:lpstr>Sugar - Data Science Approach</vt:lpstr>
      <vt:lpstr>Sugar - Data Science Approach </vt:lpstr>
      <vt:lpstr>Sugar - Where is it coming from?</vt:lpstr>
      <vt:lpstr>Long-Term Weight Gain or Loss by Daily Serving</vt:lpstr>
      <vt:lpstr>Local vs Global Minimum</vt:lpstr>
      <vt:lpstr>Why don’t general recommendations work? </vt:lpstr>
      <vt:lpstr>Food Establishment             Pop Science</vt:lpstr>
      <vt:lpstr>Re-establish nutrition as a science</vt:lpstr>
      <vt:lpstr>RCT   </vt:lpstr>
      <vt:lpstr>ML</vt:lpstr>
      <vt:lpstr>Human-led and human-centered care  </vt:lpstr>
      <vt:lpstr>Model Explainability (Could be the solution to Nutrition Industry)</vt:lpstr>
      <vt:lpstr>Opportunities for Better Consumer Products</vt:lpstr>
      <vt:lpstr>Opportunities for Better Research </vt:lpstr>
      <vt:lpstr>Opportunities for Better Policy</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Data Science</dc:title>
  <dc:creator>Noah Gift</dc:creator>
  <cp:lastModifiedBy>Noah Gift</cp:lastModifiedBy>
  <cp:revision>1</cp:revision>
  <dcterms:created xsi:type="dcterms:W3CDTF">2019-03-28T19:07:19Z</dcterms:created>
  <dcterms:modified xsi:type="dcterms:W3CDTF">2019-03-28T19:08:09Z</dcterms:modified>
</cp:coreProperties>
</file>